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58" r:id="rId3"/>
    <p:sldId id="260" r:id="rId4"/>
    <p:sldId id="261" r:id="rId5"/>
    <p:sldId id="262" r:id="rId6"/>
    <p:sldId id="263" r:id="rId7"/>
    <p:sldId id="266" r:id="rId8"/>
    <p:sldId id="264" r:id="rId9"/>
    <p:sldId id="265" r:id="rId10"/>
    <p:sldId id="267" r:id="rId11"/>
    <p:sldId id="268" r:id="rId12"/>
    <p:sldId id="269" r:id="rId13"/>
    <p:sldId id="270" r:id="rId14"/>
    <p:sldId id="271" r:id="rId15"/>
    <p:sldId id="273" r:id="rId16"/>
    <p:sldId id="274" r:id="rId17"/>
    <p:sldId id="272"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1986" name="Picture 2" descr="bamboo"/>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extLst>
            <a:ext uri="{909E8E84-426E-40DD-AFC4-6F175D3DCCD1}">
              <a14:hiddenFill xmlns:a14="http://schemas.microsoft.com/office/drawing/2010/main">
                <a:solidFill>
                  <a:srgbClr val="FFFFFF"/>
                </a:solidFill>
              </a14:hiddenFill>
            </a:ext>
          </a:extLst>
        </p:spPr>
      </p:pic>
      <p:sp>
        <p:nvSpPr>
          <p:cNvPr id="41987" name="Rectangle 3"/>
          <p:cNvSpPr>
            <a:spLocks noGrp="1" noChangeArrowheads="1"/>
          </p:cNvSpPr>
          <p:nvPr>
            <p:ph type="ctrTitle"/>
          </p:nvPr>
        </p:nvSpPr>
        <p:spPr>
          <a:xfrm>
            <a:off x="304800" y="850900"/>
            <a:ext cx="6248400" cy="1739900"/>
          </a:xfrm>
        </p:spPr>
        <p:txBody>
          <a:bodyPr/>
          <a:lstStyle>
            <a:lvl1pPr>
              <a:defRPr/>
            </a:lvl1pPr>
          </a:lstStyle>
          <a:p>
            <a:pPr lvl="0"/>
            <a:r>
              <a:rPr lang="es-ES" noProof="0" smtClean="0"/>
              <a:t>Haga clic para modificar el estilo de título del patrón</a:t>
            </a:r>
          </a:p>
        </p:txBody>
      </p:sp>
      <p:sp>
        <p:nvSpPr>
          <p:cNvPr id="41988" name="Rectangle 4"/>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pPr lvl="0"/>
            <a:r>
              <a:rPr lang="es-ES" noProof="0" smtClean="0"/>
              <a:t>Haga clic para modificar el estilo de subtítulo del patrón</a:t>
            </a:r>
          </a:p>
        </p:txBody>
      </p:sp>
      <p:sp>
        <p:nvSpPr>
          <p:cNvPr id="41989" name="Rectangle 5"/>
          <p:cNvSpPr>
            <a:spLocks noGrp="1" noChangeArrowheads="1"/>
          </p:cNvSpPr>
          <p:nvPr>
            <p:ph type="dt" sz="half" idx="2"/>
          </p:nvPr>
        </p:nvSpPr>
        <p:spPr>
          <a:xfrm>
            <a:off x="257175" y="6248400"/>
            <a:ext cx="1622425" cy="457200"/>
          </a:xfrm>
        </p:spPr>
        <p:txBody>
          <a:bodyPr/>
          <a:lstStyle>
            <a:lvl1pPr>
              <a:defRPr/>
            </a:lvl1pPr>
          </a:lstStyle>
          <a:p>
            <a:fld id="{5A31C386-B1A0-40F1-A786-A43123E3E251}" type="datetimeFigureOut">
              <a:rPr lang="es-MX" smtClean="0"/>
              <a:t>14/01/2013</a:t>
            </a:fld>
            <a:endParaRPr lang="es-MX"/>
          </a:p>
        </p:txBody>
      </p:sp>
      <p:sp>
        <p:nvSpPr>
          <p:cNvPr id="41990" name="Rectangle 6"/>
          <p:cNvSpPr>
            <a:spLocks noGrp="1" noChangeArrowheads="1"/>
          </p:cNvSpPr>
          <p:nvPr>
            <p:ph type="ftr" sz="quarter" idx="3"/>
          </p:nvPr>
        </p:nvSpPr>
        <p:spPr>
          <a:xfrm>
            <a:off x="2108200" y="6248400"/>
            <a:ext cx="2997200" cy="457200"/>
          </a:xfrm>
        </p:spPr>
        <p:txBody>
          <a:bodyPr/>
          <a:lstStyle>
            <a:lvl1pPr algn="ctr">
              <a:defRPr/>
            </a:lvl1pPr>
          </a:lstStyle>
          <a:p>
            <a:endParaRPr lang="es-MX"/>
          </a:p>
        </p:txBody>
      </p:sp>
      <p:sp>
        <p:nvSpPr>
          <p:cNvPr id="41991" name="Rectangle 7"/>
          <p:cNvSpPr>
            <a:spLocks noGrp="1" noChangeArrowheads="1"/>
          </p:cNvSpPr>
          <p:nvPr>
            <p:ph type="sldNum" sz="quarter" idx="4"/>
          </p:nvPr>
        </p:nvSpPr>
        <p:spPr>
          <a:xfrm>
            <a:off x="5486400" y="6248400"/>
            <a:ext cx="1371600" cy="457200"/>
          </a:xfrm>
        </p:spPr>
        <p:txBody>
          <a:bodyPr/>
          <a:lstStyle>
            <a:lvl1pPr>
              <a:defRPr sz="1400" b="0">
                <a:solidFill>
                  <a:schemeClr val="tx1"/>
                </a:solidFill>
              </a:defRPr>
            </a:lvl1pPr>
          </a:lstStyle>
          <a:p>
            <a:fld id="{A2979E57-CAAC-410A-89EB-90FEFCBD5C36}" type="slidenum">
              <a:rPr lang="es-MX" smtClean="0"/>
              <a:t>‹Nº›</a:t>
            </a:fld>
            <a:endParaRPr lang="es-MX"/>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5A31C386-B1A0-40F1-A786-A43123E3E251}" type="datetimeFigureOut">
              <a:rPr lang="es-MX" smtClean="0"/>
              <a:t>14/01/2013</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A2979E57-CAAC-410A-89EB-90FEFCBD5C36}" type="slidenum">
              <a:rPr lang="es-MX" smtClean="0"/>
              <a:t>‹Nº›</a:t>
            </a:fld>
            <a:endParaRPr lang="es-MX"/>
          </a:p>
        </p:txBody>
      </p:sp>
    </p:spTree>
    <p:extLst>
      <p:ext uri="{BB962C8B-B14F-4D97-AF65-F5344CB8AC3E}">
        <p14:creationId xmlns:p14="http://schemas.microsoft.com/office/powerpoint/2010/main" val="61968252"/>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81738" y="561975"/>
            <a:ext cx="1962150" cy="55340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395288" y="561975"/>
            <a:ext cx="5734050" cy="55340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5A31C386-B1A0-40F1-A786-A43123E3E251}" type="datetimeFigureOut">
              <a:rPr lang="es-MX" smtClean="0"/>
              <a:t>14/01/2013</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A2979E57-CAAC-410A-89EB-90FEFCBD5C36}" type="slidenum">
              <a:rPr lang="es-MX" smtClean="0"/>
              <a:t>‹Nº›</a:t>
            </a:fld>
            <a:endParaRPr lang="es-MX"/>
          </a:p>
        </p:txBody>
      </p:sp>
    </p:spTree>
    <p:extLst>
      <p:ext uri="{BB962C8B-B14F-4D97-AF65-F5344CB8AC3E}">
        <p14:creationId xmlns:p14="http://schemas.microsoft.com/office/powerpoint/2010/main" val="3954291978"/>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395288" y="561975"/>
            <a:ext cx="7848600" cy="55340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2 Marcador de fecha"/>
          <p:cNvSpPr>
            <a:spLocks noGrp="1"/>
          </p:cNvSpPr>
          <p:nvPr>
            <p:ph type="dt" sz="half" idx="10"/>
          </p:nvPr>
        </p:nvSpPr>
        <p:spPr>
          <a:xfrm>
            <a:off x="228600" y="6248400"/>
            <a:ext cx="1600200" cy="457200"/>
          </a:xfrm>
        </p:spPr>
        <p:txBody>
          <a:bodyPr/>
          <a:lstStyle>
            <a:lvl1pPr>
              <a:defRPr/>
            </a:lvl1pPr>
          </a:lstStyle>
          <a:p>
            <a:fld id="{5A31C386-B1A0-40F1-A786-A43123E3E251}" type="datetimeFigureOut">
              <a:rPr lang="es-MX" smtClean="0"/>
              <a:t>14/01/2013</a:t>
            </a:fld>
            <a:endParaRPr lang="es-MX"/>
          </a:p>
        </p:txBody>
      </p:sp>
      <p:sp>
        <p:nvSpPr>
          <p:cNvPr id="4" name="3 Marcador de pie de página"/>
          <p:cNvSpPr>
            <a:spLocks noGrp="1"/>
          </p:cNvSpPr>
          <p:nvPr>
            <p:ph type="ftr" sz="quarter" idx="11"/>
          </p:nvPr>
        </p:nvSpPr>
        <p:spPr>
          <a:xfrm>
            <a:off x="0" y="0"/>
            <a:ext cx="3505200" cy="457200"/>
          </a:xfrm>
        </p:spPr>
        <p:txBody>
          <a:bodyPr/>
          <a:lstStyle>
            <a:lvl1pPr>
              <a:defRPr/>
            </a:lvl1pPr>
          </a:lstStyle>
          <a:p>
            <a:endParaRPr lang="es-MX"/>
          </a:p>
        </p:txBody>
      </p:sp>
      <p:sp>
        <p:nvSpPr>
          <p:cNvPr id="5" name="4 Marcador de número de diapositiva"/>
          <p:cNvSpPr>
            <a:spLocks noGrp="1"/>
          </p:cNvSpPr>
          <p:nvPr>
            <p:ph type="sldNum" sz="quarter" idx="12"/>
          </p:nvPr>
        </p:nvSpPr>
        <p:spPr>
          <a:xfrm>
            <a:off x="6948488" y="260350"/>
            <a:ext cx="1524000" cy="457200"/>
          </a:xfrm>
        </p:spPr>
        <p:txBody>
          <a:bodyPr/>
          <a:lstStyle>
            <a:lvl1pPr>
              <a:defRPr/>
            </a:lvl1pPr>
          </a:lstStyle>
          <a:p>
            <a:fld id="{A2979E57-CAAC-410A-89EB-90FEFCBD5C36}" type="slidenum">
              <a:rPr lang="es-MX" smtClean="0"/>
              <a:t>‹Nº›</a:t>
            </a:fld>
            <a:endParaRPr lang="es-MX"/>
          </a:p>
        </p:txBody>
      </p:sp>
    </p:spTree>
    <p:extLst>
      <p:ext uri="{BB962C8B-B14F-4D97-AF65-F5344CB8AC3E}">
        <p14:creationId xmlns:p14="http://schemas.microsoft.com/office/powerpoint/2010/main" val="403291203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5A31C386-B1A0-40F1-A786-A43123E3E251}" type="datetimeFigureOut">
              <a:rPr lang="es-MX" smtClean="0"/>
              <a:t>14/01/2013</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A2979E57-CAAC-410A-89EB-90FEFCBD5C36}" type="slidenum">
              <a:rPr lang="es-MX" smtClean="0"/>
              <a:t>‹Nº›</a:t>
            </a:fld>
            <a:endParaRPr lang="es-MX"/>
          </a:p>
        </p:txBody>
      </p:sp>
    </p:spTree>
    <p:extLst>
      <p:ext uri="{BB962C8B-B14F-4D97-AF65-F5344CB8AC3E}">
        <p14:creationId xmlns:p14="http://schemas.microsoft.com/office/powerpoint/2010/main" val="2451160946"/>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5A31C386-B1A0-40F1-A786-A43123E3E251}" type="datetimeFigureOut">
              <a:rPr lang="es-MX" smtClean="0"/>
              <a:t>14/01/2013</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A2979E57-CAAC-410A-89EB-90FEFCBD5C36}" type="slidenum">
              <a:rPr lang="es-MX" smtClean="0"/>
              <a:t>‹Nº›</a:t>
            </a:fld>
            <a:endParaRPr lang="es-MX"/>
          </a:p>
        </p:txBody>
      </p:sp>
    </p:spTree>
    <p:extLst>
      <p:ext uri="{BB962C8B-B14F-4D97-AF65-F5344CB8AC3E}">
        <p14:creationId xmlns:p14="http://schemas.microsoft.com/office/powerpoint/2010/main" val="2346629770"/>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95288" y="1981200"/>
            <a:ext cx="38401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387850" y="1981200"/>
            <a:ext cx="38401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fld id="{5A31C386-B1A0-40F1-A786-A43123E3E251}" type="datetimeFigureOut">
              <a:rPr lang="es-MX" smtClean="0"/>
              <a:t>14/01/2013</a:t>
            </a:fld>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A2979E57-CAAC-410A-89EB-90FEFCBD5C36}" type="slidenum">
              <a:rPr lang="es-MX" smtClean="0"/>
              <a:t>‹Nº›</a:t>
            </a:fld>
            <a:endParaRPr lang="es-MX"/>
          </a:p>
        </p:txBody>
      </p:sp>
    </p:spTree>
    <p:extLst>
      <p:ext uri="{BB962C8B-B14F-4D97-AF65-F5344CB8AC3E}">
        <p14:creationId xmlns:p14="http://schemas.microsoft.com/office/powerpoint/2010/main" val="1154041444"/>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fld id="{5A31C386-B1A0-40F1-A786-A43123E3E251}" type="datetimeFigureOut">
              <a:rPr lang="es-MX" smtClean="0"/>
              <a:t>14/01/2013</a:t>
            </a:fld>
            <a:endParaRPr lang="es-MX"/>
          </a:p>
        </p:txBody>
      </p:sp>
      <p:sp>
        <p:nvSpPr>
          <p:cNvPr id="8" name="7 Marcador de pie de página"/>
          <p:cNvSpPr>
            <a:spLocks noGrp="1"/>
          </p:cNvSpPr>
          <p:nvPr>
            <p:ph type="ftr" sz="quarter" idx="11"/>
          </p:nvPr>
        </p:nvSpPr>
        <p:spPr/>
        <p:txBody>
          <a:bodyPr/>
          <a:lstStyle>
            <a:lvl1pPr>
              <a:defRPr/>
            </a:lvl1pPr>
          </a:lstStyle>
          <a:p>
            <a:endParaRPr lang="es-MX"/>
          </a:p>
        </p:txBody>
      </p:sp>
      <p:sp>
        <p:nvSpPr>
          <p:cNvPr id="9" name="8 Marcador de número de diapositiva"/>
          <p:cNvSpPr>
            <a:spLocks noGrp="1"/>
          </p:cNvSpPr>
          <p:nvPr>
            <p:ph type="sldNum" sz="quarter" idx="12"/>
          </p:nvPr>
        </p:nvSpPr>
        <p:spPr/>
        <p:txBody>
          <a:bodyPr/>
          <a:lstStyle>
            <a:lvl1pPr>
              <a:defRPr/>
            </a:lvl1pPr>
          </a:lstStyle>
          <a:p>
            <a:fld id="{A2979E57-CAAC-410A-89EB-90FEFCBD5C36}" type="slidenum">
              <a:rPr lang="es-MX" smtClean="0"/>
              <a:t>‹Nº›</a:t>
            </a:fld>
            <a:endParaRPr lang="es-MX"/>
          </a:p>
        </p:txBody>
      </p:sp>
    </p:spTree>
    <p:extLst>
      <p:ext uri="{BB962C8B-B14F-4D97-AF65-F5344CB8AC3E}">
        <p14:creationId xmlns:p14="http://schemas.microsoft.com/office/powerpoint/2010/main" val="1622781505"/>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fld id="{5A31C386-B1A0-40F1-A786-A43123E3E251}" type="datetimeFigureOut">
              <a:rPr lang="es-MX" smtClean="0"/>
              <a:t>14/01/2013</a:t>
            </a:fld>
            <a:endParaRPr lang="es-MX"/>
          </a:p>
        </p:txBody>
      </p:sp>
      <p:sp>
        <p:nvSpPr>
          <p:cNvPr id="4" name="3 Marcador de pie de página"/>
          <p:cNvSpPr>
            <a:spLocks noGrp="1"/>
          </p:cNvSpPr>
          <p:nvPr>
            <p:ph type="ftr" sz="quarter" idx="11"/>
          </p:nvPr>
        </p:nvSpPr>
        <p:spPr/>
        <p:txBody>
          <a:bodyPr/>
          <a:lstStyle>
            <a:lvl1pPr>
              <a:defRPr/>
            </a:lvl1pPr>
          </a:lstStyle>
          <a:p>
            <a:endParaRPr lang="es-MX"/>
          </a:p>
        </p:txBody>
      </p:sp>
      <p:sp>
        <p:nvSpPr>
          <p:cNvPr id="5" name="4 Marcador de número de diapositiva"/>
          <p:cNvSpPr>
            <a:spLocks noGrp="1"/>
          </p:cNvSpPr>
          <p:nvPr>
            <p:ph type="sldNum" sz="quarter" idx="12"/>
          </p:nvPr>
        </p:nvSpPr>
        <p:spPr/>
        <p:txBody>
          <a:bodyPr/>
          <a:lstStyle>
            <a:lvl1pPr>
              <a:defRPr/>
            </a:lvl1pPr>
          </a:lstStyle>
          <a:p>
            <a:fld id="{A2979E57-CAAC-410A-89EB-90FEFCBD5C36}" type="slidenum">
              <a:rPr lang="es-MX" smtClean="0"/>
              <a:t>‹Nº›</a:t>
            </a:fld>
            <a:endParaRPr lang="es-MX"/>
          </a:p>
        </p:txBody>
      </p:sp>
    </p:spTree>
    <p:extLst>
      <p:ext uri="{BB962C8B-B14F-4D97-AF65-F5344CB8AC3E}">
        <p14:creationId xmlns:p14="http://schemas.microsoft.com/office/powerpoint/2010/main" val="276860273"/>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5A31C386-B1A0-40F1-A786-A43123E3E251}" type="datetimeFigureOut">
              <a:rPr lang="es-MX" smtClean="0"/>
              <a:t>14/01/2013</a:t>
            </a:fld>
            <a:endParaRPr lang="es-MX"/>
          </a:p>
        </p:txBody>
      </p:sp>
      <p:sp>
        <p:nvSpPr>
          <p:cNvPr id="3" name="2 Marcador de pie de página"/>
          <p:cNvSpPr>
            <a:spLocks noGrp="1"/>
          </p:cNvSpPr>
          <p:nvPr>
            <p:ph type="ftr" sz="quarter" idx="11"/>
          </p:nvPr>
        </p:nvSpPr>
        <p:spPr/>
        <p:txBody>
          <a:bodyPr/>
          <a:lstStyle>
            <a:lvl1pPr>
              <a:defRPr/>
            </a:lvl1pPr>
          </a:lstStyle>
          <a:p>
            <a:endParaRPr lang="es-MX"/>
          </a:p>
        </p:txBody>
      </p:sp>
      <p:sp>
        <p:nvSpPr>
          <p:cNvPr id="4" name="3 Marcador de número de diapositiva"/>
          <p:cNvSpPr>
            <a:spLocks noGrp="1"/>
          </p:cNvSpPr>
          <p:nvPr>
            <p:ph type="sldNum" sz="quarter" idx="12"/>
          </p:nvPr>
        </p:nvSpPr>
        <p:spPr/>
        <p:txBody>
          <a:bodyPr/>
          <a:lstStyle>
            <a:lvl1pPr>
              <a:defRPr/>
            </a:lvl1pPr>
          </a:lstStyle>
          <a:p>
            <a:fld id="{A2979E57-CAAC-410A-89EB-90FEFCBD5C36}" type="slidenum">
              <a:rPr lang="es-MX" smtClean="0"/>
              <a:t>‹Nº›</a:t>
            </a:fld>
            <a:endParaRPr lang="es-MX"/>
          </a:p>
        </p:txBody>
      </p:sp>
    </p:spTree>
    <p:extLst>
      <p:ext uri="{BB962C8B-B14F-4D97-AF65-F5344CB8AC3E}">
        <p14:creationId xmlns:p14="http://schemas.microsoft.com/office/powerpoint/2010/main" val="1219155984"/>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5A31C386-B1A0-40F1-A786-A43123E3E251}" type="datetimeFigureOut">
              <a:rPr lang="es-MX" smtClean="0"/>
              <a:t>14/01/2013</a:t>
            </a:fld>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A2979E57-CAAC-410A-89EB-90FEFCBD5C36}" type="slidenum">
              <a:rPr lang="es-MX" smtClean="0"/>
              <a:t>‹Nº›</a:t>
            </a:fld>
            <a:endParaRPr lang="es-MX"/>
          </a:p>
        </p:txBody>
      </p:sp>
    </p:spTree>
    <p:extLst>
      <p:ext uri="{BB962C8B-B14F-4D97-AF65-F5344CB8AC3E}">
        <p14:creationId xmlns:p14="http://schemas.microsoft.com/office/powerpoint/2010/main" val="2430042812"/>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5A31C386-B1A0-40F1-A786-A43123E3E251}" type="datetimeFigureOut">
              <a:rPr lang="es-MX" smtClean="0"/>
              <a:t>14/01/2013</a:t>
            </a:fld>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A2979E57-CAAC-410A-89EB-90FEFCBD5C36}" type="slidenum">
              <a:rPr lang="es-MX" smtClean="0"/>
              <a:t>‹Nº›</a:t>
            </a:fld>
            <a:endParaRPr lang="es-MX"/>
          </a:p>
        </p:txBody>
      </p:sp>
    </p:spTree>
    <p:extLst>
      <p:ext uri="{BB962C8B-B14F-4D97-AF65-F5344CB8AC3E}">
        <p14:creationId xmlns:p14="http://schemas.microsoft.com/office/powerpoint/2010/main" val="310934396"/>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2" descr="bamboo"/>
          <p:cNvPicPr>
            <a:picLocks noChangeAspect="1" noChangeArrowheads="1"/>
          </p:cNvPicPr>
          <p:nvPr/>
        </p:nvPicPr>
        <p:blipFill>
          <a:blip r:embed="rId14">
            <a:extLst>
              <a:ext uri="{28A0092B-C50C-407E-A947-70E740481C1C}">
                <a14:useLocalDpi xmlns:a14="http://schemas.microsoft.com/office/drawing/2010/main" val="0"/>
              </a:ext>
            </a:extLst>
          </a:blip>
          <a:srcRect r="45976"/>
          <a:stretch>
            <a:fillRect/>
          </a:stretch>
        </p:blipFill>
        <p:spPr bwMode="ltGray">
          <a:xfrm>
            <a:off x="8101013" y="0"/>
            <a:ext cx="1042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3" name="Rectangle 3"/>
          <p:cNvSpPr>
            <a:spLocks noGrp="1" noChangeArrowheads="1"/>
          </p:cNvSpPr>
          <p:nvPr>
            <p:ph type="title"/>
          </p:nvPr>
        </p:nvSpPr>
        <p:spPr bwMode="auto">
          <a:xfrm>
            <a:off x="560388" y="561975"/>
            <a:ext cx="7683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s-ES" smtClean="0"/>
              <a:t>Haga clic para modificar el estilo de título del patrón</a:t>
            </a:r>
          </a:p>
        </p:txBody>
      </p:sp>
      <p:sp>
        <p:nvSpPr>
          <p:cNvPr id="40964" name="Rectangle 4"/>
          <p:cNvSpPr>
            <a:spLocks noGrp="1" noChangeArrowheads="1"/>
          </p:cNvSpPr>
          <p:nvPr>
            <p:ph type="body" idx="1"/>
          </p:nvPr>
        </p:nvSpPr>
        <p:spPr bwMode="auto">
          <a:xfrm>
            <a:off x="395288" y="1981200"/>
            <a:ext cx="78327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0965" name="Rectangle 5"/>
          <p:cNvSpPr>
            <a:spLocks noGrp="1" noChangeArrowheads="1"/>
          </p:cNvSpPr>
          <p:nvPr>
            <p:ph type="dt" sz="half" idx="2"/>
          </p:nvPr>
        </p:nvSpPr>
        <p:spPr bwMode="auto">
          <a:xfrm>
            <a:off x="2286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A31C386-B1A0-40F1-A786-A43123E3E251}" type="datetimeFigureOut">
              <a:rPr lang="es-MX" smtClean="0"/>
              <a:t>14/01/2013</a:t>
            </a:fld>
            <a:endParaRPr lang="es-MX"/>
          </a:p>
        </p:txBody>
      </p:sp>
      <p:sp>
        <p:nvSpPr>
          <p:cNvPr id="40966" name="Rectangle 6"/>
          <p:cNvSpPr>
            <a:spLocks noGrp="1" noChangeArrowheads="1"/>
          </p:cNvSpPr>
          <p:nvPr>
            <p:ph type="ftr" sz="quarter" idx="3"/>
          </p:nvPr>
        </p:nvSpPr>
        <p:spPr bwMode="auto">
          <a:xfrm>
            <a:off x="0" y="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MX"/>
          </a:p>
        </p:txBody>
      </p:sp>
      <p:sp>
        <p:nvSpPr>
          <p:cNvPr id="40967" name="Rectangle 7"/>
          <p:cNvSpPr>
            <a:spLocks noGrp="1" noChangeArrowheads="1"/>
          </p:cNvSpPr>
          <p:nvPr>
            <p:ph type="sldNum" sz="quarter" idx="4"/>
          </p:nvPr>
        </p:nvSpPr>
        <p:spPr bwMode="auto">
          <a:xfrm>
            <a:off x="6948488" y="26035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1">
                <a:solidFill>
                  <a:srgbClr val="009900"/>
                </a:solidFill>
              </a:defRPr>
            </a:lvl1pPr>
          </a:lstStyle>
          <a:p>
            <a:fld id="{A2979E57-CAAC-410A-89EB-90FEFCBD5C3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advClick="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Black" pitchFamily="34" charset="0"/>
        </a:defRPr>
      </a:lvl2pPr>
      <a:lvl3pPr algn="ctr" rtl="0" eaLnBrk="1" fontAlgn="base" hangingPunct="1">
        <a:spcBef>
          <a:spcPct val="0"/>
        </a:spcBef>
        <a:spcAft>
          <a:spcPct val="0"/>
        </a:spcAft>
        <a:defRPr sz="3600">
          <a:solidFill>
            <a:schemeClr val="tx2"/>
          </a:solidFill>
          <a:latin typeface="Arial Black" pitchFamily="34" charset="0"/>
        </a:defRPr>
      </a:lvl3pPr>
      <a:lvl4pPr algn="ctr" rtl="0" eaLnBrk="1" fontAlgn="base" hangingPunct="1">
        <a:spcBef>
          <a:spcPct val="0"/>
        </a:spcBef>
        <a:spcAft>
          <a:spcPct val="0"/>
        </a:spcAft>
        <a:defRPr sz="3600">
          <a:solidFill>
            <a:schemeClr val="tx2"/>
          </a:solidFill>
          <a:latin typeface="Arial Black" pitchFamily="34" charset="0"/>
        </a:defRPr>
      </a:lvl4pPr>
      <a:lvl5pPr algn="ctr" rtl="0" eaLnBrk="1" fontAlgn="base" hangingPunct="1">
        <a:spcBef>
          <a:spcPct val="0"/>
        </a:spcBef>
        <a:spcAft>
          <a:spcPct val="0"/>
        </a:spcAft>
        <a:defRPr sz="3600">
          <a:solidFill>
            <a:schemeClr val="tx2"/>
          </a:solidFill>
          <a:latin typeface="Arial Black" pitchFamily="34" charset="0"/>
        </a:defRPr>
      </a:lvl5pPr>
      <a:lvl6pPr marL="457200" algn="ctr" rtl="0" eaLnBrk="1" fontAlgn="base" hangingPunct="1">
        <a:spcBef>
          <a:spcPct val="0"/>
        </a:spcBef>
        <a:spcAft>
          <a:spcPct val="0"/>
        </a:spcAft>
        <a:defRPr sz="3600">
          <a:solidFill>
            <a:schemeClr val="tx2"/>
          </a:solidFill>
          <a:latin typeface="Arial Black" pitchFamily="34" charset="0"/>
        </a:defRPr>
      </a:lvl6pPr>
      <a:lvl7pPr marL="914400" algn="ctr" rtl="0" eaLnBrk="1" fontAlgn="base" hangingPunct="1">
        <a:spcBef>
          <a:spcPct val="0"/>
        </a:spcBef>
        <a:spcAft>
          <a:spcPct val="0"/>
        </a:spcAft>
        <a:defRPr sz="3600">
          <a:solidFill>
            <a:schemeClr val="tx2"/>
          </a:solidFill>
          <a:latin typeface="Arial Black" pitchFamily="34" charset="0"/>
        </a:defRPr>
      </a:lvl7pPr>
      <a:lvl8pPr marL="1371600" algn="ctr" rtl="0" eaLnBrk="1" fontAlgn="base" hangingPunct="1">
        <a:spcBef>
          <a:spcPct val="0"/>
        </a:spcBef>
        <a:spcAft>
          <a:spcPct val="0"/>
        </a:spcAft>
        <a:defRPr sz="3600">
          <a:solidFill>
            <a:schemeClr val="tx2"/>
          </a:solidFill>
          <a:latin typeface="Arial Black" pitchFamily="34" charset="0"/>
        </a:defRPr>
      </a:lvl8pPr>
      <a:lvl9pPr marL="1828800" algn="ctr"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65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gif"/><Relationship Id="rId7" Type="http://schemas.openxmlformats.org/officeDocument/2006/relationships/image" Target="../media/image26.gif"/><Relationship Id="rId2" Type="http://schemas.openxmlformats.org/officeDocument/2006/relationships/image" Target="../media/image21.gif"/><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gif"/><Relationship Id="rId10" Type="http://schemas.openxmlformats.org/officeDocument/2006/relationships/image" Target="../media/image29.gif"/><Relationship Id="rId4" Type="http://schemas.openxmlformats.org/officeDocument/2006/relationships/image" Target="../media/image23.gif"/><Relationship Id="rId9" Type="http://schemas.openxmlformats.org/officeDocument/2006/relationships/image" Target="../media/image28.gi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0.wmf"/></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4.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3 Rectángulo"/>
          <p:cNvSpPr/>
          <p:nvPr/>
        </p:nvSpPr>
        <p:spPr>
          <a:xfrm>
            <a:off x="2368036" y="980728"/>
            <a:ext cx="4228209"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2">
                      <a:satMod val="175000"/>
                      <a:alpha val="40000"/>
                    </a:schemeClr>
                  </a:glow>
                  <a:outerShdw blurRad="80000" dist="40000" dir="5040000" algn="tl">
                    <a:srgbClr val="000000">
                      <a:alpha val="30000"/>
                    </a:srgbClr>
                  </a:outerShdw>
                </a:effectLst>
              </a:rPr>
              <a:t>UNIDAD  2</a:t>
            </a:r>
            <a:endParaRPr lang="es-E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2">
                    <a:satMod val="175000"/>
                    <a:alpha val="40000"/>
                  </a:schemeClr>
                </a:glow>
                <a:outerShdw blurRad="80000" dist="40000" dir="5040000" algn="tl">
                  <a:srgbClr val="000000">
                    <a:alpha val="30000"/>
                  </a:srgbClr>
                </a:outerShdw>
              </a:effectLst>
            </a:endParaRPr>
          </a:p>
        </p:txBody>
      </p:sp>
      <p:sp>
        <p:nvSpPr>
          <p:cNvPr id="5" name="4 Rectángulo"/>
          <p:cNvSpPr/>
          <p:nvPr/>
        </p:nvSpPr>
        <p:spPr>
          <a:xfrm>
            <a:off x="2027525" y="4365103"/>
            <a:ext cx="4909229"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7200" b="1" dirty="0" smtClean="0">
                <a:ln w="11430"/>
                <a:solidFill>
                  <a:srgbClr val="FFFF00"/>
                </a:solidFill>
                <a:effectLst>
                  <a:glow rad="228600">
                    <a:schemeClr val="accent2">
                      <a:satMod val="175000"/>
                      <a:alpha val="40000"/>
                    </a:schemeClr>
                  </a:glow>
                  <a:outerShdw blurRad="80000" dist="40000" dir="5040000" algn="tl">
                    <a:srgbClr val="000000">
                      <a:alpha val="30000"/>
                    </a:srgbClr>
                  </a:outerShdw>
                </a:effectLst>
              </a:rPr>
              <a:t>CONJUNTOS</a:t>
            </a:r>
            <a:endParaRPr lang="es-ES" sz="7200" b="1" dirty="0">
              <a:ln w="11430"/>
              <a:solidFill>
                <a:srgbClr val="FFFF00"/>
              </a:solidFill>
              <a:effectLst>
                <a:glow rad="228600">
                  <a:schemeClr val="accent2">
                    <a:satMod val="175000"/>
                    <a:alpha val="40000"/>
                  </a:schemeClr>
                </a:glow>
                <a:outerShdw blurRad="80000" dist="40000" dir="5040000" algn="tl">
                  <a:srgbClr val="000000">
                    <a:alpha val="30000"/>
                  </a:srgbClr>
                </a:outerShdw>
              </a:effectLst>
            </a:endParaRPr>
          </a:p>
        </p:txBody>
      </p:sp>
    </p:spTree>
    <p:extLst>
      <p:ext uri="{BB962C8B-B14F-4D97-AF65-F5344CB8AC3E}">
        <p14:creationId xmlns:p14="http://schemas.microsoft.com/office/powerpoint/2010/main" val="4272219086"/>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2645" y="706771"/>
            <a:ext cx="7672293" cy="230832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Operaciones básicas</a:t>
            </a:r>
          </a:p>
          <a:p>
            <a:pPr algn="ctr"/>
            <a:endParaRPr lang="es-E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s-E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 los conjuntos</a:t>
            </a:r>
            <a:endParaRPr lang="es-E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descr="http://www.profesorenlinea.cl/matematica/Conjuntos/image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619" y="3573016"/>
            <a:ext cx="3096344" cy="28917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7503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92246"/>
            <a:ext cx="809741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Unión de conjuntos</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Rectángulo"/>
          <p:cNvSpPr/>
          <p:nvPr/>
        </p:nvSpPr>
        <p:spPr>
          <a:xfrm>
            <a:off x="539552" y="1556792"/>
            <a:ext cx="7272808" cy="923330"/>
          </a:xfrm>
          <a:prstGeom prst="rect">
            <a:avLst/>
          </a:prstGeom>
        </p:spPr>
        <p:txBody>
          <a:bodyPr wrap="square">
            <a:spAutoFit/>
          </a:bodyPr>
          <a:lstStyle/>
          <a:p>
            <a:pPr algn="just"/>
            <a:r>
              <a:rPr lang="es-MX" dirty="0"/>
              <a:t>Se denomina </a:t>
            </a:r>
            <a:r>
              <a:rPr lang="es-MX" b="1" i="1" dirty="0"/>
              <a:t>unión </a:t>
            </a:r>
            <a:r>
              <a:rPr lang="es-MX" dirty="0"/>
              <a:t>de dos conjuntos al conjunto formado por los </a:t>
            </a:r>
            <a:r>
              <a:rPr lang="es-MX" dirty="0" smtClean="0"/>
              <a:t>elementos pertenecientes </a:t>
            </a:r>
            <a:r>
              <a:rPr lang="es-MX" dirty="0"/>
              <a:t>al menos a uno de los conjuntos. Se </a:t>
            </a:r>
            <a:r>
              <a:rPr lang="es-MX" dirty="0" smtClean="0"/>
              <a:t>escribe A U B.</a:t>
            </a:r>
            <a:endParaRPr lang="es-MX" dirty="0"/>
          </a:p>
        </p:txBody>
      </p:sp>
      <p:sp>
        <p:nvSpPr>
          <p:cNvPr id="4" name="3 CuadroTexto"/>
          <p:cNvSpPr txBox="1"/>
          <p:nvPr/>
        </p:nvSpPr>
        <p:spPr>
          <a:xfrm>
            <a:off x="5682951" y="2936488"/>
            <a:ext cx="2304256" cy="646331"/>
          </a:xfrm>
          <a:prstGeom prst="rect">
            <a:avLst/>
          </a:prstGeom>
          <a:noFill/>
        </p:spPr>
        <p:txBody>
          <a:bodyPr wrap="square" rtlCol="0">
            <a:spAutoFit/>
          </a:bodyPr>
          <a:lstStyle/>
          <a:p>
            <a:pPr algn="just"/>
            <a:r>
              <a:rPr lang="es-MX" b="1" dirty="0" smtClean="0"/>
              <a:t>Diagrama de </a:t>
            </a:r>
            <a:r>
              <a:rPr lang="es-MX" b="1" dirty="0" err="1" smtClean="0"/>
              <a:t>Venn</a:t>
            </a:r>
            <a:r>
              <a:rPr lang="es-MX" b="1" dirty="0" smtClean="0"/>
              <a:t> unión de conjuntos</a:t>
            </a:r>
            <a:endParaRPr lang="es-MX" b="1" dirty="0"/>
          </a:p>
        </p:txBody>
      </p:sp>
      <p:sp>
        <p:nvSpPr>
          <p:cNvPr id="5" name="4 CuadroTexto"/>
          <p:cNvSpPr txBox="1"/>
          <p:nvPr/>
        </p:nvSpPr>
        <p:spPr>
          <a:xfrm>
            <a:off x="5945711" y="5862968"/>
            <a:ext cx="1954564" cy="523220"/>
          </a:xfrm>
          <a:prstGeom prst="rect">
            <a:avLst/>
          </a:prstGeom>
          <a:noFill/>
        </p:spPr>
        <p:txBody>
          <a:bodyPr wrap="square" rtlCol="0">
            <a:spAutoFit/>
          </a:bodyPr>
          <a:lstStyle/>
          <a:p>
            <a:pPr algn="just"/>
            <a:r>
              <a:rPr lang="es-MX" sz="1400" dirty="0" smtClean="0"/>
              <a:t>El área sombreada representa la unión.</a:t>
            </a:r>
            <a:endParaRPr lang="es-MX" sz="1400" dirty="0"/>
          </a:p>
        </p:txBody>
      </p:sp>
      <p:pic>
        <p:nvPicPr>
          <p:cNvPr id="9220" name="Picture 4" descr="co_021u (8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72814" y="4010634"/>
            <a:ext cx="2724530" cy="16929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5 CuadroTexto"/>
              <p:cNvSpPr txBox="1"/>
              <p:nvPr/>
            </p:nvSpPr>
            <p:spPr>
              <a:xfrm>
                <a:off x="503548" y="3001959"/>
                <a:ext cx="3672408" cy="814005"/>
              </a:xfrm>
              <a:prstGeom prst="rect">
                <a:avLst/>
              </a:prstGeom>
              <a:noFill/>
            </p:spPr>
            <p:txBody>
              <a:bodyPr wrap="square" rtlCol="0">
                <a:spAutoFit/>
              </a:bodyPr>
              <a:lstStyle/>
              <a:p>
                <a:r>
                  <a:rPr lang="es-MX" dirty="0" smtClean="0"/>
                  <a:t>El símbolo de la unión es: </a:t>
                </a:r>
                <a14:m>
                  <m:oMath xmlns:m="http://schemas.openxmlformats.org/officeDocument/2006/math">
                    <m:r>
                      <a:rPr lang="es-MX" sz="4800" b="0" i="0" smtClean="0">
                        <a:latin typeface="Cambria Math"/>
                        <a:ea typeface="Cambria Math"/>
                      </a:rPr>
                      <m:t> </m:t>
                    </m:r>
                    <m:r>
                      <a:rPr lang="es-MX" sz="4800" b="1" i="1" smtClean="0">
                        <a:latin typeface="Cambria Math"/>
                        <a:ea typeface="Cambria Math"/>
                      </a:rPr>
                      <m:t>∪</m:t>
                    </m:r>
                  </m:oMath>
                </a14:m>
                <a:r>
                  <a:rPr lang="es-MX" dirty="0" smtClean="0"/>
                  <a:t> </a:t>
                </a:r>
                <a:endParaRPr lang="es-MX" dirty="0"/>
              </a:p>
            </p:txBody>
          </p:sp>
        </mc:Choice>
        <mc:Fallback xmlns="">
          <p:sp>
            <p:nvSpPr>
              <p:cNvPr id="6" name="5 CuadroTexto"/>
              <p:cNvSpPr txBox="1">
                <a:spLocks noRot="1" noChangeAspect="1" noMove="1" noResize="1" noEditPoints="1" noAdjustHandles="1" noChangeArrowheads="1" noChangeShapeType="1" noTextEdit="1"/>
              </p:cNvSpPr>
              <p:nvPr/>
            </p:nvSpPr>
            <p:spPr>
              <a:xfrm>
                <a:off x="503548" y="3001959"/>
                <a:ext cx="3672408" cy="814005"/>
              </a:xfrm>
              <a:prstGeom prst="rect">
                <a:avLst/>
              </a:prstGeom>
              <a:blipFill rotWithShape="1">
                <a:blip r:embed="rId3"/>
                <a:stretch>
                  <a:fillRect l="-1495" b="-746"/>
                </a:stretch>
              </a:blipFill>
            </p:spPr>
            <p:txBody>
              <a:bodyPr/>
              <a:lstStyle/>
              <a:p>
                <a:r>
                  <a:rPr lang="es-MX">
                    <a:noFill/>
                  </a:rPr>
                  <a:t> </a:t>
                </a:r>
              </a:p>
            </p:txBody>
          </p:sp>
        </mc:Fallback>
      </mc:AlternateContent>
      <p:sp>
        <p:nvSpPr>
          <p:cNvPr id="7" name="6 CuadroTexto"/>
          <p:cNvSpPr txBox="1"/>
          <p:nvPr/>
        </p:nvSpPr>
        <p:spPr>
          <a:xfrm>
            <a:off x="548471" y="4573987"/>
            <a:ext cx="4608512" cy="646331"/>
          </a:xfrm>
          <a:prstGeom prst="rect">
            <a:avLst/>
          </a:prstGeom>
          <a:noFill/>
        </p:spPr>
        <p:txBody>
          <a:bodyPr wrap="square" rtlCol="0">
            <a:spAutoFit/>
          </a:bodyPr>
          <a:lstStyle/>
          <a:p>
            <a:pPr algn="just"/>
            <a:r>
              <a:rPr lang="es-MX" dirty="0" smtClean="0"/>
              <a:t>La unión del conjunto A y el conjunto B, se representa como:</a:t>
            </a:r>
            <a:endParaRPr lang="es-MX" dirty="0"/>
          </a:p>
        </p:txBody>
      </p:sp>
      <mc:AlternateContent xmlns:mc="http://schemas.openxmlformats.org/markup-compatibility/2006" xmlns:a14="http://schemas.microsoft.com/office/drawing/2010/main">
        <mc:Choice Requires="a14">
          <p:sp>
            <p:nvSpPr>
              <p:cNvPr id="8" name="7 CuadroTexto"/>
              <p:cNvSpPr txBox="1"/>
              <p:nvPr/>
            </p:nvSpPr>
            <p:spPr>
              <a:xfrm>
                <a:off x="1691680" y="5748032"/>
                <a:ext cx="1728192" cy="646331"/>
              </a:xfrm>
              <a:prstGeom prst="rect">
                <a:avLst/>
              </a:prstGeom>
              <a:noFill/>
            </p:spPr>
            <p:txBody>
              <a:bodyPr wrap="square" rtlCol="0">
                <a:spAutoFit/>
              </a:bodyPr>
              <a:lstStyle/>
              <a:p>
                <a:pPr algn="ctr"/>
                <a:r>
                  <a:rPr lang="es-MX" sz="3600" dirty="0" smtClean="0"/>
                  <a:t>A </a:t>
                </a:r>
                <a14:m>
                  <m:oMath xmlns:m="http://schemas.openxmlformats.org/officeDocument/2006/math">
                    <m:r>
                      <a:rPr lang="es-MX" sz="3600" i="1" smtClean="0">
                        <a:latin typeface="Cambria Math"/>
                        <a:ea typeface="Cambria Math"/>
                      </a:rPr>
                      <m:t>∪</m:t>
                    </m:r>
                  </m:oMath>
                </a14:m>
                <a:r>
                  <a:rPr lang="es-MX" sz="3600" dirty="0" smtClean="0"/>
                  <a:t> B</a:t>
                </a:r>
                <a:endParaRPr lang="es-MX" sz="3600" dirty="0"/>
              </a:p>
            </p:txBody>
          </p:sp>
        </mc:Choice>
        <mc:Fallback xmlns="">
          <p:sp>
            <p:nvSpPr>
              <p:cNvPr id="8" name="7 CuadroTexto"/>
              <p:cNvSpPr txBox="1">
                <a:spLocks noRot="1" noChangeAspect="1" noMove="1" noResize="1" noEditPoints="1" noAdjustHandles="1" noChangeArrowheads="1" noChangeShapeType="1" noTextEdit="1"/>
              </p:cNvSpPr>
              <p:nvPr/>
            </p:nvSpPr>
            <p:spPr>
              <a:xfrm>
                <a:off x="1691680" y="5748032"/>
                <a:ext cx="1728192" cy="646331"/>
              </a:xfrm>
              <a:prstGeom prst="rect">
                <a:avLst/>
              </a:prstGeom>
              <a:blipFill rotWithShape="1">
                <a:blip r:embed="rId4"/>
                <a:stretch>
                  <a:fillRect t="-14151" r="-6714" b="-34906"/>
                </a:stretch>
              </a:blipFill>
            </p:spPr>
            <p:txBody>
              <a:bodyPr/>
              <a:lstStyle/>
              <a:p>
                <a:r>
                  <a:rPr lang="es-MX">
                    <a:noFill/>
                  </a:rPr>
                  <a:t> </a:t>
                </a:r>
              </a:p>
            </p:txBody>
          </p:sp>
        </mc:Fallback>
      </mc:AlternateContent>
    </p:spTree>
    <p:extLst>
      <p:ext uri="{BB962C8B-B14F-4D97-AF65-F5344CB8AC3E}">
        <p14:creationId xmlns:p14="http://schemas.microsoft.com/office/powerpoint/2010/main" val="1965874668"/>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16632"/>
            <a:ext cx="3332964"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800" b="1" cap="all" spc="0" dirty="0" smtClean="0">
                <a:ln w="0">
                  <a:solidFill>
                    <a:schemeClr val="bg1"/>
                  </a:solidFill>
                </a:ln>
                <a:solidFill>
                  <a:srgbClr val="C00000"/>
                </a:solidFill>
                <a:effectLst>
                  <a:reflection blurRad="12700" stA="50000" endPos="50000" dist="5000" dir="5400000" sy="-100000" rotWithShape="0"/>
                </a:effectLst>
              </a:rPr>
              <a:t>Ejemplo:</a:t>
            </a:r>
            <a:endParaRPr lang="es-ES" sz="4800" b="1" cap="all" spc="0" dirty="0">
              <a:ln w="0">
                <a:solidFill>
                  <a:schemeClr val="bg1"/>
                </a:solidFill>
              </a:ln>
              <a:solidFill>
                <a:srgbClr val="C00000"/>
              </a:solidFill>
              <a:effectLst>
                <a:reflection blurRad="12700" stA="50000" endPos="50000" dist="5000" dir="5400000" sy="-100000" rotWithShape="0"/>
              </a:effectLst>
            </a:endParaRPr>
          </a:p>
        </p:txBody>
      </p:sp>
      <p:sp>
        <p:nvSpPr>
          <p:cNvPr id="3" name="2 CuadroTexto"/>
          <p:cNvSpPr txBox="1"/>
          <p:nvPr/>
        </p:nvSpPr>
        <p:spPr>
          <a:xfrm>
            <a:off x="380128" y="1268760"/>
            <a:ext cx="6264696" cy="923330"/>
          </a:xfrm>
          <a:prstGeom prst="rect">
            <a:avLst/>
          </a:prstGeom>
          <a:noFill/>
        </p:spPr>
        <p:txBody>
          <a:bodyPr wrap="square" rtlCol="0">
            <a:spAutoFit/>
          </a:bodyPr>
          <a:lstStyle/>
          <a:p>
            <a:r>
              <a:rPr lang="es-MX" dirty="0" smtClean="0"/>
              <a:t>Sean dos conjuntos A y B.</a:t>
            </a:r>
          </a:p>
          <a:p>
            <a:endParaRPr lang="es-MX" dirty="0"/>
          </a:p>
          <a:p>
            <a:r>
              <a:rPr lang="es-MX" dirty="0" smtClean="0"/>
              <a:t>Sean definidos de la siguiente manera:</a:t>
            </a:r>
            <a:endParaRPr lang="es-MX" dirty="0"/>
          </a:p>
        </p:txBody>
      </p:sp>
      <p:sp>
        <p:nvSpPr>
          <p:cNvPr id="4" name="3 CuadroTexto"/>
          <p:cNvSpPr txBox="1"/>
          <p:nvPr/>
        </p:nvSpPr>
        <p:spPr>
          <a:xfrm>
            <a:off x="1115616" y="2621003"/>
            <a:ext cx="2900916" cy="461665"/>
          </a:xfrm>
          <a:prstGeom prst="rect">
            <a:avLst/>
          </a:prstGeom>
          <a:noFill/>
        </p:spPr>
        <p:txBody>
          <a:bodyPr wrap="square" rtlCol="0">
            <a:spAutoFit/>
          </a:bodyPr>
          <a:lstStyle/>
          <a:p>
            <a:r>
              <a:rPr lang="es-MX" sz="2400" dirty="0" smtClean="0"/>
              <a:t>A = { j, u, g, o, d, e}</a:t>
            </a:r>
            <a:endParaRPr lang="es-MX" sz="2400" dirty="0"/>
          </a:p>
        </p:txBody>
      </p:sp>
      <p:sp>
        <p:nvSpPr>
          <p:cNvPr id="5" name="4 CuadroTexto"/>
          <p:cNvSpPr txBox="1"/>
          <p:nvPr/>
        </p:nvSpPr>
        <p:spPr>
          <a:xfrm>
            <a:off x="4821381" y="2621003"/>
            <a:ext cx="2900916" cy="461665"/>
          </a:xfrm>
          <a:prstGeom prst="rect">
            <a:avLst/>
          </a:prstGeom>
          <a:noFill/>
        </p:spPr>
        <p:txBody>
          <a:bodyPr wrap="square" rtlCol="0">
            <a:spAutoFit/>
          </a:bodyPr>
          <a:lstStyle/>
          <a:p>
            <a:r>
              <a:rPr lang="es-MX" sz="2400" dirty="0"/>
              <a:t>B</a:t>
            </a:r>
            <a:r>
              <a:rPr lang="es-MX" sz="2400" dirty="0" smtClean="0"/>
              <a:t> = { m, a, n, g, o}</a:t>
            </a:r>
            <a:endParaRPr lang="es-MX" sz="2400" dirty="0"/>
          </a:p>
        </p:txBody>
      </p:sp>
      <p:sp>
        <p:nvSpPr>
          <p:cNvPr id="6" name="5 CuadroTexto"/>
          <p:cNvSpPr txBox="1"/>
          <p:nvPr/>
        </p:nvSpPr>
        <p:spPr>
          <a:xfrm>
            <a:off x="492518" y="4154353"/>
            <a:ext cx="3116940" cy="369332"/>
          </a:xfrm>
          <a:prstGeom prst="rect">
            <a:avLst/>
          </a:prstGeom>
          <a:noFill/>
        </p:spPr>
        <p:txBody>
          <a:bodyPr wrap="square" rtlCol="0">
            <a:spAutoFit/>
          </a:bodyPr>
          <a:lstStyle/>
          <a:p>
            <a:r>
              <a:rPr lang="es-MX" dirty="0" smtClean="0"/>
              <a:t>La unión se representa así:</a:t>
            </a:r>
            <a:endParaRPr lang="es-MX" dirty="0"/>
          </a:p>
        </p:txBody>
      </p:sp>
      <mc:AlternateContent xmlns:mc="http://schemas.openxmlformats.org/markup-compatibility/2006" xmlns:a14="http://schemas.microsoft.com/office/drawing/2010/main">
        <mc:Choice Requires="a14">
          <p:sp>
            <p:nvSpPr>
              <p:cNvPr id="7" name="6 CuadroTexto"/>
              <p:cNvSpPr txBox="1"/>
              <p:nvPr/>
            </p:nvSpPr>
            <p:spPr>
              <a:xfrm>
                <a:off x="918739" y="4941168"/>
                <a:ext cx="6840760" cy="584775"/>
              </a:xfrm>
              <a:prstGeom prst="rect">
                <a:avLst/>
              </a:prstGeom>
              <a:noFill/>
            </p:spPr>
            <p:txBody>
              <a:bodyPr wrap="square" rtlCol="0">
                <a:spAutoFit/>
              </a:bodyPr>
              <a:lstStyle/>
              <a:p>
                <a:r>
                  <a:rPr lang="es-MX" sz="3200" dirty="0" smtClean="0"/>
                  <a:t>A </a:t>
                </a:r>
                <a14:m>
                  <m:oMath xmlns:m="http://schemas.openxmlformats.org/officeDocument/2006/math">
                    <m:r>
                      <a:rPr lang="es-MX" sz="3200" i="1" smtClean="0">
                        <a:latin typeface="Cambria Math"/>
                        <a:ea typeface="Cambria Math"/>
                      </a:rPr>
                      <m:t>∪</m:t>
                    </m:r>
                  </m:oMath>
                </a14:m>
                <a:r>
                  <a:rPr lang="es-MX" sz="3200" dirty="0" smtClean="0"/>
                  <a:t> B = {j, u, g, o, d, e, m, a, n, g, o}</a:t>
                </a:r>
                <a:endParaRPr lang="es-MX" sz="32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918739" y="4941168"/>
                <a:ext cx="6840760" cy="584775"/>
              </a:xfrm>
              <a:prstGeom prst="rect">
                <a:avLst/>
              </a:prstGeom>
              <a:blipFill rotWithShape="1">
                <a:blip r:embed="rId2"/>
                <a:stretch>
                  <a:fillRect l="-2317" t="-13684" r="-1159" b="-34737"/>
                </a:stretch>
              </a:blipFill>
            </p:spPr>
            <p:txBody>
              <a:bodyPr/>
              <a:lstStyle/>
              <a:p>
                <a:r>
                  <a:rPr lang="es-MX">
                    <a:noFill/>
                  </a:rPr>
                  <a:t> </a:t>
                </a:r>
              </a:p>
            </p:txBody>
          </p:sp>
        </mc:Fallback>
      </mc:AlternateContent>
    </p:spTree>
    <p:extLst>
      <p:ext uri="{BB962C8B-B14F-4D97-AF65-F5344CB8AC3E}">
        <p14:creationId xmlns:p14="http://schemas.microsoft.com/office/powerpoint/2010/main" val="17741051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8167" y="192246"/>
            <a:ext cx="8264122"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intersección de conjuntos</a:t>
            </a:r>
            <a:endParaRPr lang="es-E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mc:AlternateContent xmlns:mc="http://schemas.openxmlformats.org/markup-compatibility/2006" xmlns:a14="http://schemas.microsoft.com/office/drawing/2010/main">
        <mc:Choice Requires="a14">
          <p:sp>
            <p:nvSpPr>
              <p:cNvPr id="3" name="2 Rectángulo"/>
              <p:cNvSpPr/>
              <p:nvPr/>
            </p:nvSpPr>
            <p:spPr>
              <a:xfrm>
                <a:off x="539551" y="1268760"/>
                <a:ext cx="7246587" cy="1015663"/>
              </a:xfrm>
              <a:prstGeom prst="rect">
                <a:avLst/>
              </a:prstGeom>
            </p:spPr>
            <p:txBody>
              <a:bodyPr wrap="square">
                <a:spAutoFit/>
              </a:bodyPr>
              <a:lstStyle/>
              <a:p>
                <a:pPr algn="just"/>
                <a:r>
                  <a:rPr lang="es-MX" sz="2000" dirty="0"/>
                  <a:t>Se denomina </a:t>
                </a:r>
                <a:r>
                  <a:rPr lang="es-MX" sz="2000" b="1" i="1" dirty="0"/>
                  <a:t>intersección </a:t>
                </a:r>
                <a:r>
                  <a:rPr lang="es-MX" sz="2000" dirty="0"/>
                  <a:t>de dos conjuntos </a:t>
                </a:r>
                <a:r>
                  <a:rPr lang="es-MX" sz="2000" dirty="0" smtClean="0"/>
                  <a:t>al conjunto </a:t>
                </a:r>
                <a:r>
                  <a:rPr lang="es-MX" sz="2000" dirty="0"/>
                  <a:t>formado por los elementos </a:t>
                </a:r>
                <a:r>
                  <a:rPr lang="es-MX" sz="2000" dirty="0" smtClean="0"/>
                  <a:t>comunes pertenecientes </a:t>
                </a:r>
                <a:r>
                  <a:rPr lang="es-MX" sz="2000" dirty="0"/>
                  <a:t>a ambos conjuntos. Se </a:t>
                </a:r>
                <a:r>
                  <a:rPr lang="es-MX" sz="2000" dirty="0" smtClean="0"/>
                  <a:t>escribe A </a:t>
                </a:r>
                <a14:m>
                  <m:oMath xmlns:m="http://schemas.openxmlformats.org/officeDocument/2006/math">
                    <m:r>
                      <a:rPr lang="es-MX" sz="2000" i="1" smtClean="0">
                        <a:latin typeface="Cambria Math"/>
                        <a:ea typeface="Cambria Math"/>
                      </a:rPr>
                      <m:t>∩</m:t>
                    </m:r>
                  </m:oMath>
                </a14:m>
                <a:r>
                  <a:rPr lang="es-MX" sz="2000" dirty="0" smtClean="0"/>
                  <a:t> B.</a:t>
                </a:r>
                <a:endParaRPr lang="es-MX" sz="2000" dirty="0"/>
              </a:p>
            </p:txBody>
          </p:sp>
        </mc:Choice>
        <mc:Fallback xmlns="">
          <p:sp>
            <p:nvSpPr>
              <p:cNvPr id="3" name="2 Rectángulo"/>
              <p:cNvSpPr>
                <a:spLocks noRot="1" noChangeAspect="1" noMove="1" noResize="1" noEditPoints="1" noAdjustHandles="1" noChangeArrowheads="1" noChangeShapeType="1" noTextEdit="1"/>
              </p:cNvSpPr>
              <p:nvPr/>
            </p:nvSpPr>
            <p:spPr>
              <a:xfrm>
                <a:off x="539551" y="1268760"/>
                <a:ext cx="7246587" cy="1015663"/>
              </a:xfrm>
              <a:prstGeom prst="rect">
                <a:avLst/>
              </a:prstGeom>
              <a:blipFill rotWithShape="1">
                <a:blip r:embed="rId2"/>
                <a:stretch>
                  <a:fillRect l="-926" t="-2395" r="-1852" b="-1018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3 CuadroTexto"/>
              <p:cNvSpPr txBox="1"/>
              <p:nvPr/>
            </p:nvSpPr>
            <p:spPr>
              <a:xfrm>
                <a:off x="539551" y="2564904"/>
                <a:ext cx="4248472" cy="830997"/>
              </a:xfrm>
              <a:prstGeom prst="rect">
                <a:avLst/>
              </a:prstGeom>
              <a:noFill/>
            </p:spPr>
            <p:txBody>
              <a:bodyPr wrap="square" rtlCol="0">
                <a:spAutoFit/>
              </a:bodyPr>
              <a:lstStyle/>
              <a:p>
                <a:r>
                  <a:rPr lang="es-MX" dirty="0" smtClean="0"/>
                  <a:t>El símbolo de la intersección es: </a:t>
                </a:r>
                <a14:m>
                  <m:oMath xmlns:m="http://schemas.openxmlformats.org/officeDocument/2006/math">
                    <m:r>
                      <a:rPr lang="es-MX" sz="4800" i="1" smtClean="0">
                        <a:latin typeface="Cambria Math"/>
                        <a:ea typeface="Cambria Math"/>
                      </a:rPr>
                      <m:t>∩</m:t>
                    </m:r>
                  </m:oMath>
                </a14:m>
                <a:endParaRPr lang="es-MX" sz="4800" dirty="0"/>
              </a:p>
            </p:txBody>
          </p:sp>
        </mc:Choice>
        <mc:Fallback xmlns="">
          <p:sp>
            <p:nvSpPr>
              <p:cNvPr id="4" name="3 CuadroTexto"/>
              <p:cNvSpPr txBox="1">
                <a:spLocks noRot="1" noChangeAspect="1" noMove="1" noResize="1" noEditPoints="1" noAdjustHandles="1" noChangeArrowheads="1" noChangeShapeType="1" noTextEdit="1"/>
              </p:cNvSpPr>
              <p:nvPr/>
            </p:nvSpPr>
            <p:spPr>
              <a:xfrm>
                <a:off x="539551" y="2564904"/>
                <a:ext cx="4248472" cy="830997"/>
              </a:xfrm>
              <a:prstGeom prst="rect">
                <a:avLst/>
              </a:prstGeom>
              <a:blipFill rotWithShape="1">
                <a:blip r:embed="rId3"/>
                <a:stretch>
                  <a:fillRect l="-1293" t="-17647" r="-3305" b="-375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4 CuadroTexto"/>
              <p:cNvSpPr txBox="1"/>
              <p:nvPr/>
            </p:nvSpPr>
            <p:spPr>
              <a:xfrm>
                <a:off x="706459" y="4005064"/>
                <a:ext cx="3456385" cy="2123658"/>
              </a:xfrm>
              <a:prstGeom prst="rect">
                <a:avLst/>
              </a:prstGeom>
              <a:noFill/>
            </p:spPr>
            <p:txBody>
              <a:bodyPr wrap="square" rtlCol="0">
                <a:spAutoFit/>
              </a:bodyPr>
              <a:lstStyle/>
              <a:p>
                <a:pPr algn="just"/>
                <a:r>
                  <a:rPr lang="es-MX" sz="2000" dirty="0" smtClean="0"/>
                  <a:t>La intersección del conjunto A y el conjunto B, se representa como:</a:t>
                </a:r>
              </a:p>
              <a:p>
                <a:pPr algn="just"/>
                <a:endParaRPr lang="es-MX" sz="2000" dirty="0"/>
              </a:p>
              <a:p>
                <a:pPr algn="just"/>
                <a:endParaRPr lang="es-MX" sz="2000" dirty="0" smtClean="0"/>
              </a:p>
              <a:p>
                <a:pPr algn="ctr"/>
                <a:r>
                  <a:rPr lang="es-MX" sz="2000" dirty="0" smtClean="0"/>
                  <a:t> </a:t>
                </a:r>
                <a:r>
                  <a:rPr lang="es-MX" sz="3200" b="1" dirty="0" smtClean="0"/>
                  <a:t>A </a:t>
                </a:r>
                <a14:m>
                  <m:oMath xmlns:m="http://schemas.openxmlformats.org/officeDocument/2006/math">
                    <m:r>
                      <a:rPr lang="es-MX" sz="3200" b="1" i="1" smtClean="0">
                        <a:latin typeface="Cambria Math"/>
                        <a:ea typeface="Cambria Math"/>
                      </a:rPr>
                      <m:t>∩</m:t>
                    </m:r>
                  </m:oMath>
                </a14:m>
                <a:r>
                  <a:rPr lang="es-MX" sz="3200" b="1" dirty="0" smtClean="0"/>
                  <a:t> B</a:t>
                </a:r>
                <a:r>
                  <a:rPr lang="es-MX" sz="3200" dirty="0" smtClean="0"/>
                  <a:t>.</a:t>
                </a:r>
                <a:endParaRPr lang="es-MX" sz="3200" dirty="0"/>
              </a:p>
            </p:txBody>
          </p:sp>
        </mc:Choice>
        <mc:Fallback xmlns="">
          <p:sp>
            <p:nvSpPr>
              <p:cNvPr id="5" name="4 CuadroTexto"/>
              <p:cNvSpPr txBox="1">
                <a:spLocks noRot="1" noChangeAspect="1" noMove="1" noResize="1" noEditPoints="1" noAdjustHandles="1" noChangeArrowheads="1" noChangeShapeType="1" noTextEdit="1"/>
              </p:cNvSpPr>
              <p:nvPr/>
            </p:nvSpPr>
            <p:spPr>
              <a:xfrm>
                <a:off x="706459" y="4005064"/>
                <a:ext cx="3456385" cy="2123658"/>
              </a:xfrm>
              <a:prstGeom prst="rect">
                <a:avLst/>
              </a:prstGeom>
              <a:blipFill rotWithShape="1">
                <a:blip r:embed="rId4"/>
                <a:stretch>
                  <a:fillRect l="-1940" t="-1149" r="-3704" b="-8621"/>
                </a:stretch>
              </a:blipFill>
            </p:spPr>
            <p:txBody>
              <a:bodyPr/>
              <a:lstStyle/>
              <a:p>
                <a:r>
                  <a:rPr lang="es-MX">
                    <a:noFill/>
                  </a:rPr>
                  <a:t> </a:t>
                </a:r>
              </a:p>
            </p:txBody>
          </p:sp>
        </mc:Fallback>
      </mc:AlternateContent>
      <p:sp>
        <p:nvSpPr>
          <p:cNvPr id="6" name="5 CuadroTexto"/>
          <p:cNvSpPr txBox="1"/>
          <p:nvPr/>
        </p:nvSpPr>
        <p:spPr>
          <a:xfrm>
            <a:off x="5527193" y="2725134"/>
            <a:ext cx="2232248" cy="923330"/>
          </a:xfrm>
          <a:prstGeom prst="rect">
            <a:avLst/>
          </a:prstGeom>
          <a:noFill/>
        </p:spPr>
        <p:txBody>
          <a:bodyPr wrap="square" rtlCol="0">
            <a:spAutoFit/>
          </a:bodyPr>
          <a:lstStyle/>
          <a:p>
            <a:pPr algn="ctr"/>
            <a:r>
              <a:rPr lang="es-MX" b="1" dirty="0" smtClean="0"/>
              <a:t>Diagrama de </a:t>
            </a:r>
            <a:r>
              <a:rPr lang="es-MX" b="1" dirty="0" err="1" smtClean="0"/>
              <a:t>Venn</a:t>
            </a:r>
            <a:r>
              <a:rPr lang="es-MX" b="1" dirty="0" smtClean="0"/>
              <a:t> intersección de conjuntos</a:t>
            </a:r>
            <a:endParaRPr lang="es-MX" b="1" dirty="0"/>
          </a:p>
        </p:txBody>
      </p:sp>
      <p:pic>
        <p:nvPicPr>
          <p:cNvPr id="10242" name="Picture 2" descr="co_021i (4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98058" y="3861048"/>
            <a:ext cx="2825664" cy="185843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5298058" y="5941105"/>
            <a:ext cx="2690518" cy="738664"/>
          </a:xfrm>
          <a:prstGeom prst="rect">
            <a:avLst/>
          </a:prstGeom>
        </p:spPr>
        <p:txBody>
          <a:bodyPr wrap="square">
            <a:spAutoFit/>
          </a:bodyPr>
          <a:lstStyle/>
          <a:p>
            <a:pPr algn="just"/>
            <a:r>
              <a:rPr lang="es-MX" sz="1400" dirty="0" smtClean="0"/>
              <a:t>La INTERSECCION </a:t>
            </a:r>
            <a:r>
              <a:rPr lang="es-MX" sz="1400" dirty="0"/>
              <a:t>estará representada por el área rellenada de color</a:t>
            </a:r>
          </a:p>
        </p:txBody>
      </p:sp>
    </p:spTree>
    <p:extLst>
      <p:ext uri="{BB962C8B-B14F-4D97-AF65-F5344CB8AC3E}">
        <p14:creationId xmlns:p14="http://schemas.microsoft.com/office/powerpoint/2010/main" val="499215941"/>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16632"/>
            <a:ext cx="3332964"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800" b="1" cap="all" spc="0" dirty="0" smtClean="0">
                <a:ln w="0">
                  <a:solidFill>
                    <a:schemeClr val="bg1"/>
                  </a:solidFill>
                </a:ln>
                <a:solidFill>
                  <a:srgbClr val="C00000"/>
                </a:solidFill>
                <a:effectLst>
                  <a:reflection blurRad="12700" stA="50000" endPos="50000" dist="5000" dir="5400000" sy="-100000" rotWithShape="0"/>
                </a:effectLst>
              </a:rPr>
              <a:t>Ejemplo:</a:t>
            </a:r>
            <a:endParaRPr lang="es-ES" sz="4800" b="1" cap="all" spc="0" dirty="0">
              <a:ln w="0">
                <a:solidFill>
                  <a:schemeClr val="bg1"/>
                </a:solidFill>
              </a:ln>
              <a:solidFill>
                <a:srgbClr val="C00000"/>
              </a:solidFill>
              <a:effectLst>
                <a:reflection blurRad="12700" stA="50000" endPos="50000" dist="5000" dir="5400000" sy="-100000" rotWithShape="0"/>
              </a:effectLst>
            </a:endParaRPr>
          </a:p>
        </p:txBody>
      </p:sp>
      <p:sp>
        <p:nvSpPr>
          <p:cNvPr id="3" name="2 CuadroTexto"/>
          <p:cNvSpPr txBox="1"/>
          <p:nvPr/>
        </p:nvSpPr>
        <p:spPr>
          <a:xfrm>
            <a:off x="380128" y="1268760"/>
            <a:ext cx="6264696" cy="923330"/>
          </a:xfrm>
          <a:prstGeom prst="rect">
            <a:avLst/>
          </a:prstGeom>
          <a:noFill/>
        </p:spPr>
        <p:txBody>
          <a:bodyPr wrap="square" rtlCol="0">
            <a:spAutoFit/>
          </a:bodyPr>
          <a:lstStyle/>
          <a:p>
            <a:r>
              <a:rPr lang="es-MX" dirty="0" smtClean="0"/>
              <a:t>Sean dos conjuntos A y B.</a:t>
            </a:r>
          </a:p>
          <a:p>
            <a:endParaRPr lang="es-MX" dirty="0"/>
          </a:p>
          <a:p>
            <a:r>
              <a:rPr lang="es-MX" dirty="0" smtClean="0"/>
              <a:t>Sean definidos de la siguiente manera:</a:t>
            </a:r>
            <a:endParaRPr lang="es-MX" dirty="0"/>
          </a:p>
        </p:txBody>
      </p:sp>
      <p:sp>
        <p:nvSpPr>
          <p:cNvPr id="4" name="3 CuadroTexto"/>
          <p:cNvSpPr txBox="1"/>
          <p:nvPr/>
        </p:nvSpPr>
        <p:spPr>
          <a:xfrm>
            <a:off x="1115616" y="2621003"/>
            <a:ext cx="2900916" cy="461665"/>
          </a:xfrm>
          <a:prstGeom prst="rect">
            <a:avLst/>
          </a:prstGeom>
          <a:noFill/>
        </p:spPr>
        <p:txBody>
          <a:bodyPr wrap="square" rtlCol="0">
            <a:spAutoFit/>
          </a:bodyPr>
          <a:lstStyle/>
          <a:p>
            <a:r>
              <a:rPr lang="es-MX" sz="2400" dirty="0" smtClean="0"/>
              <a:t>A = { j, u, g, o, d, e}</a:t>
            </a:r>
            <a:endParaRPr lang="es-MX" sz="2400" dirty="0"/>
          </a:p>
        </p:txBody>
      </p:sp>
      <p:sp>
        <p:nvSpPr>
          <p:cNvPr id="5" name="4 CuadroTexto"/>
          <p:cNvSpPr txBox="1"/>
          <p:nvPr/>
        </p:nvSpPr>
        <p:spPr>
          <a:xfrm>
            <a:off x="4821381" y="2621003"/>
            <a:ext cx="2900916" cy="461665"/>
          </a:xfrm>
          <a:prstGeom prst="rect">
            <a:avLst/>
          </a:prstGeom>
          <a:noFill/>
        </p:spPr>
        <p:txBody>
          <a:bodyPr wrap="square" rtlCol="0">
            <a:spAutoFit/>
          </a:bodyPr>
          <a:lstStyle/>
          <a:p>
            <a:r>
              <a:rPr lang="es-MX" sz="2400" dirty="0"/>
              <a:t>B</a:t>
            </a:r>
            <a:r>
              <a:rPr lang="es-MX" sz="2400" dirty="0" smtClean="0"/>
              <a:t> = { m, a, n, g, o}</a:t>
            </a:r>
            <a:endParaRPr lang="es-MX" sz="2400" dirty="0"/>
          </a:p>
        </p:txBody>
      </p:sp>
      <p:sp>
        <p:nvSpPr>
          <p:cNvPr id="6" name="5 CuadroTexto"/>
          <p:cNvSpPr txBox="1"/>
          <p:nvPr/>
        </p:nvSpPr>
        <p:spPr>
          <a:xfrm>
            <a:off x="598341" y="3783010"/>
            <a:ext cx="3935466" cy="369332"/>
          </a:xfrm>
          <a:prstGeom prst="rect">
            <a:avLst/>
          </a:prstGeom>
          <a:noFill/>
        </p:spPr>
        <p:txBody>
          <a:bodyPr wrap="square" rtlCol="0">
            <a:spAutoFit/>
          </a:bodyPr>
          <a:lstStyle/>
          <a:p>
            <a:r>
              <a:rPr lang="es-MX" dirty="0" smtClean="0"/>
              <a:t>La intersección se representa así:</a:t>
            </a:r>
            <a:endParaRPr lang="es-MX" dirty="0"/>
          </a:p>
        </p:txBody>
      </p:sp>
      <mc:AlternateContent xmlns:mc="http://schemas.openxmlformats.org/markup-compatibility/2006" xmlns:a14="http://schemas.microsoft.com/office/drawing/2010/main">
        <mc:Choice Requires="a14">
          <p:sp>
            <p:nvSpPr>
              <p:cNvPr id="7" name="6 CuadroTexto"/>
              <p:cNvSpPr txBox="1"/>
              <p:nvPr/>
            </p:nvSpPr>
            <p:spPr>
              <a:xfrm>
                <a:off x="3110325" y="4869160"/>
                <a:ext cx="2846963" cy="523220"/>
              </a:xfrm>
              <a:prstGeom prst="rect">
                <a:avLst/>
              </a:prstGeom>
              <a:noFill/>
            </p:spPr>
            <p:txBody>
              <a:bodyPr wrap="square" rtlCol="0">
                <a:spAutoFit/>
              </a:bodyPr>
              <a:lstStyle/>
              <a:p>
                <a:r>
                  <a:rPr lang="es-MX" sz="2800" b="1" dirty="0" smtClean="0"/>
                  <a:t>A </a:t>
                </a:r>
                <a14:m>
                  <m:oMath xmlns:m="http://schemas.openxmlformats.org/officeDocument/2006/math">
                    <m:r>
                      <a:rPr lang="es-MX" sz="2800" b="1" i="1" smtClean="0">
                        <a:latin typeface="Cambria Math"/>
                        <a:ea typeface="Cambria Math"/>
                      </a:rPr>
                      <m:t>∩</m:t>
                    </m:r>
                  </m:oMath>
                </a14:m>
                <a:r>
                  <a:rPr lang="es-MX" sz="2800" b="1" dirty="0" smtClean="0"/>
                  <a:t> B = {g, o}</a:t>
                </a:r>
                <a:endParaRPr lang="es-MX" sz="2800" b="1" dirty="0"/>
              </a:p>
            </p:txBody>
          </p:sp>
        </mc:Choice>
        <mc:Fallback xmlns="">
          <p:sp>
            <p:nvSpPr>
              <p:cNvPr id="7" name="6 CuadroTexto"/>
              <p:cNvSpPr txBox="1">
                <a:spLocks noRot="1" noChangeAspect="1" noMove="1" noResize="1" noEditPoints="1" noAdjustHandles="1" noChangeArrowheads="1" noChangeShapeType="1" noTextEdit="1"/>
              </p:cNvSpPr>
              <p:nvPr/>
            </p:nvSpPr>
            <p:spPr>
              <a:xfrm>
                <a:off x="3110325" y="4869160"/>
                <a:ext cx="2846963" cy="523220"/>
              </a:xfrm>
              <a:prstGeom prst="rect">
                <a:avLst/>
              </a:prstGeom>
              <a:blipFill rotWithShape="1">
                <a:blip r:embed="rId2"/>
                <a:stretch>
                  <a:fillRect l="-4283" t="-11628" b="-31395"/>
                </a:stretch>
              </a:blipFill>
            </p:spPr>
            <p:txBody>
              <a:bodyPr/>
              <a:lstStyle/>
              <a:p>
                <a:r>
                  <a:rPr lang="es-MX">
                    <a:noFill/>
                  </a:rPr>
                  <a:t> </a:t>
                </a:r>
              </a:p>
            </p:txBody>
          </p:sp>
        </mc:Fallback>
      </mc:AlternateContent>
      <p:sp>
        <p:nvSpPr>
          <p:cNvPr id="8" name="7 Rectángulo"/>
          <p:cNvSpPr/>
          <p:nvPr/>
        </p:nvSpPr>
        <p:spPr>
          <a:xfrm>
            <a:off x="517604" y="5949280"/>
            <a:ext cx="7632848" cy="646331"/>
          </a:xfrm>
          <a:prstGeom prst="rect">
            <a:avLst/>
          </a:prstGeom>
        </p:spPr>
        <p:txBody>
          <a:bodyPr wrap="square">
            <a:spAutoFit/>
          </a:bodyPr>
          <a:lstStyle/>
          <a:p>
            <a:pPr algn="just"/>
            <a:r>
              <a:rPr lang="es-MX" dirty="0"/>
              <a:t>Los elementos que se repiten en los dos conjuntos SE ESCRIBEN UNA SOLA VEZ en el resultado.</a:t>
            </a:r>
          </a:p>
        </p:txBody>
      </p:sp>
    </p:spTree>
    <p:extLst>
      <p:ext uri="{BB962C8B-B14F-4D97-AF65-F5344CB8AC3E}">
        <p14:creationId xmlns:p14="http://schemas.microsoft.com/office/powerpoint/2010/main" val="341290544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6632"/>
            <a:ext cx="7488832"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Complementario ( o contrario) de un conjunto</a:t>
            </a:r>
            <a:endParaRPr lang="es-E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Rectángulo"/>
          <p:cNvSpPr/>
          <p:nvPr/>
        </p:nvSpPr>
        <p:spPr>
          <a:xfrm>
            <a:off x="465853" y="1412776"/>
            <a:ext cx="7488832" cy="2677656"/>
          </a:xfrm>
          <a:prstGeom prst="rect">
            <a:avLst/>
          </a:prstGeom>
        </p:spPr>
        <p:txBody>
          <a:bodyPr wrap="square">
            <a:spAutoFit/>
          </a:bodyPr>
          <a:lstStyle/>
          <a:p>
            <a:pPr algn="just"/>
            <a:r>
              <a:rPr lang="es-MX" sz="2400" dirty="0" smtClean="0"/>
              <a:t>Partiendo de un conjunto E (que se suele llamar </a:t>
            </a:r>
            <a:r>
              <a:rPr lang="es-MX" sz="2400" b="1" i="1" dirty="0"/>
              <a:t>universo</a:t>
            </a:r>
            <a:r>
              <a:rPr lang="es-MX" sz="2400" dirty="0"/>
              <a:t>) y de uno de </a:t>
            </a:r>
            <a:r>
              <a:rPr lang="es-MX" sz="2400" dirty="0" smtClean="0"/>
              <a:t>sus subconjuntos </a:t>
            </a:r>
            <a:r>
              <a:rPr lang="es-MX" sz="2400" i="1" dirty="0"/>
              <a:t>A</a:t>
            </a:r>
            <a:r>
              <a:rPr lang="es-MX" sz="2400" dirty="0"/>
              <a:t>, llamaremos </a:t>
            </a:r>
            <a:r>
              <a:rPr lang="es-MX" sz="2400" b="1" i="1" dirty="0"/>
              <a:t>complementario </a:t>
            </a:r>
            <a:r>
              <a:rPr lang="es-MX" sz="2400" dirty="0"/>
              <a:t>de </a:t>
            </a:r>
            <a:r>
              <a:rPr lang="es-MX" sz="2400" i="1" dirty="0"/>
              <a:t>A </a:t>
            </a:r>
            <a:r>
              <a:rPr lang="es-MX" sz="2400" dirty="0"/>
              <a:t>al conjunto formado </a:t>
            </a:r>
            <a:r>
              <a:rPr lang="es-MX" sz="2400" dirty="0" smtClean="0"/>
              <a:t>por todos </a:t>
            </a:r>
            <a:r>
              <a:rPr lang="es-MX" sz="2400" dirty="0"/>
              <a:t>los elementos de E que no pertenecen a </a:t>
            </a:r>
            <a:r>
              <a:rPr lang="es-MX" sz="2400" i="1" dirty="0" err="1"/>
              <a:t>A</a:t>
            </a:r>
            <a:r>
              <a:rPr lang="es-MX" sz="2400" dirty="0"/>
              <a:t>. Se escribe Ā </a:t>
            </a:r>
            <a:r>
              <a:rPr lang="es-MX" sz="2400" dirty="0" smtClean="0"/>
              <a:t>(También se utiliza </a:t>
            </a:r>
            <a:r>
              <a:rPr lang="es-MX" sz="2400" dirty="0"/>
              <a:t>el apóstrofe: </a:t>
            </a:r>
            <a:r>
              <a:rPr lang="es-MX" sz="2400" i="1" dirty="0" smtClean="0"/>
              <a:t>A’</a:t>
            </a:r>
            <a:r>
              <a:rPr lang="es-MX" sz="2400" dirty="0" smtClean="0"/>
              <a:t> ).</a:t>
            </a:r>
          </a:p>
          <a:p>
            <a:pPr algn="just"/>
            <a:endParaRPr lang="es-MX"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123" y="4633815"/>
            <a:ext cx="28765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837214" y="3884376"/>
            <a:ext cx="2232248" cy="923330"/>
          </a:xfrm>
          <a:prstGeom prst="rect">
            <a:avLst/>
          </a:prstGeom>
          <a:noFill/>
        </p:spPr>
        <p:txBody>
          <a:bodyPr wrap="square" rtlCol="0">
            <a:spAutoFit/>
          </a:bodyPr>
          <a:lstStyle/>
          <a:p>
            <a:pPr algn="ctr"/>
            <a:r>
              <a:rPr lang="es-MX" b="1" dirty="0" smtClean="0"/>
              <a:t>Diagrama de </a:t>
            </a:r>
            <a:r>
              <a:rPr lang="es-MX" b="1" dirty="0" err="1" smtClean="0"/>
              <a:t>Venn</a:t>
            </a:r>
            <a:r>
              <a:rPr lang="es-MX" b="1" dirty="0" smtClean="0"/>
              <a:t> diferencia de conjuntos</a:t>
            </a:r>
            <a:endParaRPr lang="es-MX" b="1" dirty="0"/>
          </a:p>
        </p:txBody>
      </p:sp>
      <mc:AlternateContent xmlns:mc="http://schemas.openxmlformats.org/markup-compatibility/2006" xmlns:a14="http://schemas.microsoft.com/office/drawing/2010/main">
        <mc:Choice Requires="a14">
          <p:sp>
            <p:nvSpPr>
              <p:cNvPr id="4" name="3 CuadroTexto"/>
              <p:cNvSpPr txBox="1"/>
              <p:nvPr/>
            </p:nvSpPr>
            <p:spPr>
              <a:xfrm>
                <a:off x="637756" y="4346041"/>
                <a:ext cx="4582316" cy="1292662"/>
              </a:xfrm>
              <a:prstGeom prst="rect">
                <a:avLst/>
              </a:prstGeom>
              <a:noFill/>
            </p:spPr>
            <p:txBody>
              <a:bodyPr wrap="square" rtlCol="0">
                <a:spAutoFit/>
              </a:bodyPr>
              <a:lstStyle/>
              <a:p>
                <a:r>
                  <a:rPr lang="es-MX" dirty="0"/>
                  <a:t>Obviamente cumplirán </a:t>
                </a:r>
                <a:endParaRPr lang="es-MX" dirty="0" smtClean="0"/>
              </a:p>
              <a:p>
                <a:endParaRPr lang="es-MX" i="1" dirty="0"/>
              </a:p>
              <a:p>
                <a:endParaRPr lang="es-MX" i="1" dirty="0" smtClean="0"/>
              </a:p>
              <a:p>
                <a:pPr algn="ctr"/>
                <a:r>
                  <a:rPr lang="es-MX" sz="2400" b="1" i="1" dirty="0"/>
                  <a:t>A</a:t>
                </a:r>
                <a14:m>
                  <m:oMath xmlns:m="http://schemas.openxmlformats.org/officeDocument/2006/math">
                    <m:r>
                      <a:rPr lang="es-MX" sz="2400" b="1" i="1">
                        <a:latin typeface="Cambria Math"/>
                        <a:ea typeface="Cambria Math"/>
                      </a:rPr>
                      <m:t> ∪</m:t>
                    </m:r>
                  </m:oMath>
                </a14:m>
                <a:r>
                  <a:rPr lang="es-MX" sz="2400" b="1" dirty="0"/>
                  <a:t>  </a:t>
                </a:r>
                <a:r>
                  <a:rPr lang="es-MX" sz="2400" b="1" i="1" dirty="0"/>
                  <a:t>A’ </a:t>
                </a:r>
                <a:r>
                  <a:rPr lang="es-MX" sz="2400" b="1" dirty="0"/>
                  <a:t>= E </a:t>
                </a:r>
                <a:r>
                  <a:rPr lang="es-MX" sz="2400" b="1" dirty="0" smtClean="0"/>
                  <a:t>    y      </a:t>
                </a:r>
                <a:r>
                  <a:rPr lang="es-MX" sz="2400" b="1" i="1" dirty="0"/>
                  <a:t>A </a:t>
                </a:r>
                <a14:m>
                  <m:oMath xmlns:m="http://schemas.openxmlformats.org/officeDocument/2006/math">
                    <m:r>
                      <a:rPr lang="es-MX" sz="2400" b="1" i="1">
                        <a:latin typeface="Cambria Math"/>
                        <a:ea typeface="Cambria Math"/>
                      </a:rPr>
                      <m:t>∩</m:t>
                    </m:r>
                  </m:oMath>
                </a14:m>
                <a:r>
                  <a:rPr lang="es-MX" sz="2400" b="1" dirty="0"/>
                  <a:t> </a:t>
                </a:r>
                <a:r>
                  <a:rPr lang="es-MX" sz="2400" b="1" i="1" dirty="0"/>
                  <a:t>A’ </a:t>
                </a:r>
                <a:r>
                  <a:rPr lang="es-MX" sz="2400" b="1" dirty="0"/>
                  <a:t>= Ø</a:t>
                </a:r>
              </a:p>
            </p:txBody>
          </p:sp>
        </mc:Choice>
        <mc:Fallback xmlns="">
          <p:sp>
            <p:nvSpPr>
              <p:cNvPr id="4" name="3 CuadroTexto"/>
              <p:cNvSpPr txBox="1">
                <a:spLocks noRot="1" noChangeAspect="1" noMove="1" noResize="1" noEditPoints="1" noAdjustHandles="1" noChangeArrowheads="1" noChangeShapeType="1" noTextEdit="1"/>
              </p:cNvSpPr>
              <p:nvPr/>
            </p:nvSpPr>
            <p:spPr>
              <a:xfrm>
                <a:off x="637756" y="4346041"/>
                <a:ext cx="4582316" cy="1292662"/>
              </a:xfrm>
              <a:prstGeom prst="rect">
                <a:avLst/>
              </a:prstGeom>
              <a:blipFill rotWithShape="1">
                <a:blip r:embed="rId3"/>
                <a:stretch>
                  <a:fillRect l="-1198" t="-2358" b="-10377"/>
                </a:stretch>
              </a:blipFill>
            </p:spPr>
            <p:txBody>
              <a:bodyPr/>
              <a:lstStyle/>
              <a:p>
                <a:r>
                  <a:rPr lang="es-MX">
                    <a:noFill/>
                  </a:rPr>
                  <a:t> </a:t>
                </a:r>
              </a:p>
            </p:txBody>
          </p:sp>
        </mc:Fallback>
      </mc:AlternateContent>
    </p:spTree>
    <p:extLst>
      <p:ext uri="{BB962C8B-B14F-4D97-AF65-F5344CB8AC3E}">
        <p14:creationId xmlns:p14="http://schemas.microsoft.com/office/powerpoint/2010/main" val="3369787956"/>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496" y="94443"/>
            <a:ext cx="3332964"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800" b="1" cap="all" spc="0" dirty="0" smtClean="0">
                <a:ln w="0">
                  <a:solidFill>
                    <a:schemeClr val="bg1"/>
                  </a:solidFill>
                </a:ln>
                <a:solidFill>
                  <a:srgbClr val="C00000"/>
                </a:solidFill>
                <a:effectLst>
                  <a:reflection blurRad="12700" stA="50000" endPos="50000" dist="5000" dir="5400000" sy="-100000" rotWithShape="0"/>
                </a:effectLst>
              </a:rPr>
              <a:t>Ejemplo:</a:t>
            </a:r>
            <a:endParaRPr lang="es-ES" sz="4800" b="1" cap="all" spc="0" dirty="0">
              <a:ln w="0">
                <a:solidFill>
                  <a:schemeClr val="bg1"/>
                </a:solidFill>
              </a:ln>
              <a:solidFill>
                <a:srgbClr val="C00000"/>
              </a:solidFill>
              <a:effectLst>
                <a:reflection blurRad="12700" stA="50000" endPos="50000" dist="5000" dir="5400000" sy="-100000" rotWithShape="0"/>
              </a:effectLst>
            </a:endParaRPr>
          </a:p>
        </p:txBody>
      </p:sp>
      <p:sp>
        <p:nvSpPr>
          <p:cNvPr id="3" name="2 Rectángulo"/>
          <p:cNvSpPr/>
          <p:nvPr/>
        </p:nvSpPr>
        <p:spPr>
          <a:xfrm>
            <a:off x="522606" y="1124744"/>
            <a:ext cx="7344816" cy="1938992"/>
          </a:xfrm>
          <a:prstGeom prst="rect">
            <a:avLst/>
          </a:prstGeom>
        </p:spPr>
        <p:txBody>
          <a:bodyPr wrap="square">
            <a:spAutoFit/>
          </a:bodyPr>
          <a:lstStyle/>
          <a:p>
            <a:pPr algn="just"/>
            <a:r>
              <a:rPr lang="es-MX" sz="2000" dirty="0"/>
              <a:t>Si el conjunto universal es </a:t>
            </a:r>
            <a:endParaRPr lang="es-MX" sz="2000" dirty="0" smtClean="0"/>
          </a:p>
          <a:p>
            <a:pPr algn="just"/>
            <a:endParaRPr lang="es-MX" sz="2000" dirty="0" smtClean="0"/>
          </a:p>
          <a:p>
            <a:pPr algn="ctr"/>
            <a:r>
              <a:rPr lang="es-MX" sz="2000" dirty="0" smtClean="0"/>
              <a:t>U </a:t>
            </a:r>
            <a:r>
              <a:rPr lang="es-MX" sz="2000" dirty="0"/>
              <a:t>= { a, b, c, d, e } </a:t>
            </a:r>
            <a:r>
              <a:rPr lang="es-MX" sz="2000" dirty="0" smtClean="0"/>
              <a:t>         y           </a:t>
            </a:r>
            <a:r>
              <a:rPr lang="es-MX" sz="2000" dirty="0"/>
              <a:t>  A = { b, c, d </a:t>
            </a:r>
            <a:r>
              <a:rPr lang="es-MX" sz="2000" dirty="0" smtClean="0"/>
              <a:t>} </a:t>
            </a:r>
          </a:p>
          <a:p>
            <a:pPr algn="just"/>
            <a:endParaRPr lang="es-MX" sz="2000" dirty="0" smtClean="0"/>
          </a:p>
          <a:p>
            <a:pPr algn="just"/>
            <a:r>
              <a:rPr lang="es-MX" sz="2000" dirty="0" smtClean="0"/>
              <a:t>entonces </a:t>
            </a:r>
            <a:r>
              <a:rPr lang="es-MX" sz="2000" dirty="0"/>
              <a:t>el complementario de A respecto de U está formado por los elementos del universal que no estén en A, esto es:</a:t>
            </a:r>
          </a:p>
        </p:txBody>
      </p:sp>
      <p:sp>
        <p:nvSpPr>
          <p:cNvPr id="4" name="3 CuadroTexto"/>
          <p:cNvSpPr txBox="1"/>
          <p:nvPr/>
        </p:nvSpPr>
        <p:spPr>
          <a:xfrm>
            <a:off x="3273121" y="3284984"/>
            <a:ext cx="1872208" cy="523220"/>
          </a:xfrm>
          <a:prstGeom prst="rect">
            <a:avLst/>
          </a:prstGeom>
          <a:noFill/>
        </p:spPr>
        <p:txBody>
          <a:bodyPr wrap="square" rtlCol="0">
            <a:spAutoFit/>
          </a:bodyPr>
          <a:lstStyle/>
          <a:p>
            <a:r>
              <a:rPr lang="es-MX" sz="2800" dirty="0" smtClean="0"/>
              <a:t>A’ = { a, e}</a:t>
            </a:r>
            <a:endParaRPr lang="es-MX" sz="2800" dirty="0"/>
          </a:p>
        </p:txBody>
      </p:sp>
      <p:sp>
        <p:nvSpPr>
          <p:cNvPr id="5" name="4 Rectángulo"/>
          <p:cNvSpPr/>
          <p:nvPr/>
        </p:nvSpPr>
        <p:spPr>
          <a:xfrm>
            <a:off x="941334" y="4163670"/>
            <a:ext cx="6535782" cy="400110"/>
          </a:xfrm>
          <a:prstGeom prst="rect">
            <a:avLst/>
          </a:prstGeom>
        </p:spPr>
        <p:txBody>
          <a:bodyPr wrap="square">
            <a:spAutoFit/>
          </a:bodyPr>
          <a:lstStyle/>
          <a:p>
            <a:r>
              <a:rPr lang="es-ES" sz="2000" dirty="0"/>
              <a:t>Los conjuntos { a, e } y { b, c, d } son complementarios</a:t>
            </a:r>
            <a:r>
              <a:rPr lang="es-ES" sz="2000" dirty="0" smtClean="0"/>
              <a:t>.</a:t>
            </a:r>
          </a:p>
        </p:txBody>
      </p:sp>
      <p:pic>
        <p:nvPicPr>
          <p:cNvPr id="13314" name="Picture 2" descr="http://recursostic.educacion.es/descartes/web/materiales_didacticos/conjuntos_y_operaciones_agsm/imagenes/complementario_ejemp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894124"/>
            <a:ext cx="2209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60148" y="5517232"/>
            <a:ext cx="5616624" cy="923330"/>
          </a:xfrm>
          <a:prstGeom prst="rect">
            <a:avLst/>
          </a:prstGeom>
          <a:noFill/>
        </p:spPr>
        <p:txBody>
          <a:bodyPr wrap="square" rtlCol="0">
            <a:spAutoFit/>
          </a:bodyPr>
          <a:lstStyle/>
          <a:p>
            <a:r>
              <a:rPr lang="es-ES" dirty="0"/>
              <a:t>En la figura de la derecha, está señalado en verde el </a:t>
            </a:r>
            <a:r>
              <a:rPr lang="es-ES" dirty="0" smtClean="0"/>
              <a:t>conjunto A’.</a:t>
            </a:r>
            <a:endParaRPr lang="es-ES" dirty="0"/>
          </a:p>
          <a:p>
            <a:endParaRPr lang="es-MX" dirty="0"/>
          </a:p>
        </p:txBody>
      </p:sp>
    </p:spTree>
    <p:extLst>
      <p:ext uri="{BB962C8B-B14F-4D97-AF65-F5344CB8AC3E}">
        <p14:creationId xmlns:p14="http://schemas.microsoft.com/office/powerpoint/2010/main" val="297535549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314"/>
                                        </p:tgtEl>
                                        <p:attrNameLst>
                                          <p:attrName>style.visibility</p:attrName>
                                        </p:attrNameLst>
                                      </p:cBhvr>
                                      <p:to>
                                        <p:strVal val="visible"/>
                                      </p:to>
                                    </p:set>
                                    <p:animEffect transition="in" filter="fade">
                                      <p:cBhvr>
                                        <p:cTn id="22" dur="1000"/>
                                        <p:tgtEl>
                                          <p:spTgt spid="13314"/>
                                        </p:tgtEl>
                                      </p:cBhvr>
                                    </p:animEffect>
                                    <p:anim calcmode="lin" valueType="num">
                                      <p:cBhvr>
                                        <p:cTn id="23" dur="1000" fill="hold"/>
                                        <p:tgtEl>
                                          <p:spTgt spid="13314"/>
                                        </p:tgtEl>
                                        <p:attrNameLst>
                                          <p:attrName>ppt_x</p:attrName>
                                        </p:attrNameLst>
                                      </p:cBhvr>
                                      <p:tavLst>
                                        <p:tav tm="0">
                                          <p:val>
                                            <p:strVal val="#ppt_x"/>
                                          </p:val>
                                        </p:tav>
                                        <p:tav tm="100000">
                                          <p:val>
                                            <p:strVal val="#ppt_x"/>
                                          </p:val>
                                        </p:tav>
                                      </p:tavLst>
                                    </p:anim>
                                    <p:anim calcmode="lin" valueType="num">
                                      <p:cBhvr>
                                        <p:cTn id="2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6651" y="192246"/>
            <a:ext cx="7647158"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Diferencia de conjuntos</a:t>
            </a:r>
            <a:endParaRPr lang="es-E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mc:AlternateContent xmlns:mc="http://schemas.openxmlformats.org/markup-compatibility/2006" xmlns:a14="http://schemas.microsoft.com/office/drawing/2010/main">
        <mc:Choice Requires="a14">
          <p:sp>
            <p:nvSpPr>
              <p:cNvPr id="3" name="2 Rectángulo"/>
              <p:cNvSpPr/>
              <p:nvPr/>
            </p:nvSpPr>
            <p:spPr>
              <a:xfrm>
                <a:off x="476651" y="952512"/>
                <a:ext cx="7647158" cy="1477328"/>
              </a:xfrm>
              <a:prstGeom prst="rect">
                <a:avLst/>
              </a:prstGeom>
            </p:spPr>
            <p:txBody>
              <a:bodyPr wrap="square">
                <a:spAutoFit/>
              </a:bodyPr>
              <a:lstStyle/>
              <a:p>
                <a:r>
                  <a:rPr lang="es-MX" dirty="0"/>
                  <a:t>Se denomina </a:t>
                </a:r>
                <a:r>
                  <a:rPr lang="es-MX" b="1" i="1" dirty="0"/>
                  <a:t>diferencia </a:t>
                </a:r>
                <a:r>
                  <a:rPr lang="es-MX" dirty="0"/>
                  <a:t>de dos conjuntos al conjunto formado por </a:t>
                </a:r>
                <a:r>
                  <a:rPr lang="es-MX" dirty="0" smtClean="0"/>
                  <a:t>los elementos </a:t>
                </a:r>
                <a:r>
                  <a:rPr lang="es-MX" dirty="0"/>
                  <a:t>del primer conjunto que no pertenezcan al </a:t>
                </a:r>
                <a:r>
                  <a:rPr lang="es-MX" dirty="0" smtClean="0"/>
                  <a:t>segundo </a:t>
                </a:r>
                <a:r>
                  <a:rPr lang="es-MX" dirty="0"/>
                  <a:t>conjunto</a:t>
                </a:r>
                <a:r>
                  <a:rPr lang="es-MX" dirty="0" smtClean="0"/>
                  <a:t>.</a:t>
                </a:r>
              </a:p>
              <a:p>
                <a:endParaRPr lang="es-MX" dirty="0"/>
              </a:p>
              <a:p>
                <a:r>
                  <a:rPr lang="es-MX" dirty="0"/>
                  <a:t>Coincide con la intersección del primero con el complementario </a:t>
                </a:r>
                <a:r>
                  <a:rPr lang="es-MX" dirty="0" smtClean="0"/>
                  <a:t>del segundo </a:t>
                </a:r>
                <a:r>
                  <a:rPr lang="es-MX" i="1" dirty="0" smtClean="0"/>
                  <a:t>A</a:t>
                </a:r>
                <a:r>
                  <a:rPr lang="es-MX" dirty="0"/>
                  <a:t> </a:t>
                </a:r>
                <a14:m>
                  <m:oMath xmlns:m="http://schemas.openxmlformats.org/officeDocument/2006/math">
                    <m:r>
                      <a:rPr lang="es-MX" i="1" smtClean="0">
                        <a:latin typeface="Cambria Math"/>
                        <a:ea typeface="Cambria Math"/>
                      </a:rPr>
                      <m:t>∩</m:t>
                    </m:r>
                  </m:oMath>
                </a14:m>
                <a:r>
                  <a:rPr lang="es-MX" dirty="0" smtClean="0"/>
                  <a:t> </a:t>
                </a:r>
                <a:r>
                  <a:rPr lang="es-MX" i="1" dirty="0"/>
                  <a:t>B </a:t>
                </a:r>
                <a:r>
                  <a:rPr lang="es-MX" dirty="0"/>
                  <a:t>. </a:t>
                </a:r>
                <a:r>
                  <a:rPr lang="es-MX" dirty="0" smtClean="0"/>
                  <a:t> Se </a:t>
                </a:r>
                <a:r>
                  <a:rPr lang="es-MX" dirty="0"/>
                  <a:t>escribe </a:t>
                </a:r>
                <a:r>
                  <a:rPr lang="es-MX" i="1" dirty="0"/>
                  <a:t>A </a:t>
                </a:r>
                <a:r>
                  <a:rPr lang="es-MX" dirty="0"/>
                  <a:t>– </a:t>
                </a:r>
                <a:r>
                  <a:rPr lang="es-MX" i="1" dirty="0" smtClean="0"/>
                  <a:t>B.</a:t>
                </a:r>
                <a:endParaRPr lang="es-MX" dirty="0"/>
              </a:p>
            </p:txBody>
          </p:sp>
        </mc:Choice>
        <mc:Fallback xmlns="">
          <p:sp>
            <p:nvSpPr>
              <p:cNvPr id="3" name="2 Rectángulo"/>
              <p:cNvSpPr>
                <a:spLocks noRot="1" noChangeAspect="1" noMove="1" noResize="1" noEditPoints="1" noAdjustHandles="1" noChangeArrowheads="1" noChangeShapeType="1" noTextEdit="1"/>
              </p:cNvSpPr>
              <p:nvPr/>
            </p:nvSpPr>
            <p:spPr>
              <a:xfrm>
                <a:off x="476651" y="952512"/>
                <a:ext cx="7647158" cy="1477328"/>
              </a:xfrm>
              <a:prstGeom prst="rect">
                <a:avLst/>
              </a:prstGeom>
              <a:blipFill rotWithShape="1">
                <a:blip r:embed="rId2"/>
                <a:stretch>
                  <a:fillRect l="-637" t="-2058" b="-5350"/>
                </a:stretch>
              </a:blipFill>
            </p:spPr>
            <p:txBody>
              <a:bodyPr/>
              <a:lstStyle/>
              <a:p>
                <a:r>
                  <a:rPr lang="es-MX">
                    <a:noFill/>
                  </a:rPr>
                  <a:t> </a:t>
                </a:r>
              </a:p>
            </p:txBody>
          </p:sp>
        </mc:Fallback>
      </mc:AlternateContent>
      <p:sp>
        <p:nvSpPr>
          <p:cNvPr id="4" name="3 CuadroTexto"/>
          <p:cNvSpPr txBox="1"/>
          <p:nvPr/>
        </p:nvSpPr>
        <p:spPr>
          <a:xfrm>
            <a:off x="476651" y="2628910"/>
            <a:ext cx="3688670" cy="707886"/>
          </a:xfrm>
          <a:prstGeom prst="rect">
            <a:avLst/>
          </a:prstGeom>
          <a:noFill/>
        </p:spPr>
        <p:txBody>
          <a:bodyPr wrap="square" rtlCol="0">
            <a:spAutoFit/>
          </a:bodyPr>
          <a:lstStyle/>
          <a:p>
            <a:r>
              <a:rPr lang="es-MX" dirty="0" smtClean="0"/>
              <a:t>El símbolo de la diferencia es:</a:t>
            </a:r>
            <a:r>
              <a:rPr lang="es-MX" sz="4000" b="1" dirty="0" smtClean="0">
                <a:solidFill>
                  <a:srgbClr val="FF0000"/>
                </a:solidFill>
              </a:rPr>
              <a:t> -</a:t>
            </a:r>
            <a:endParaRPr lang="es-MX" sz="4000" b="1" dirty="0">
              <a:solidFill>
                <a:srgbClr val="FF0000"/>
              </a:solidFill>
            </a:endParaRPr>
          </a:p>
        </p:txBody>
      </p:sp>
      <p:sp>
        <p:nvSpPr>
          <p:cNvPr id="5" name="4 Rectángulo"/>
          <p:cNvSpPr/>
          <p:nvPr/>
        </p:nvSpPr>
        <p:spPr>
          <a:xfrm>
            <a:off x="495798" y="3645024"/>
            <a:ext cx="7316562" cy="800219"/>
          </a:xfrm>
          <a:prstGeom prst="rect">
            <a:avLst/>
          </a:prstGeom>
        </p:spPr>
        <p:txBody>
          <a:bodyPr wrap="square">
            <a:spAutoFit/>
          </a:bodyPr>
          <a:lstStyle/>
          <a:p>
            <a:pPr algn="ctr"/>
            <a:r>
              <a:rPr lang="es-MX" dirty="0"/>
              <a:t>La DIFERENCIA del conjunto A y el conjunto B, se representa como</a:t>
            </a:r>
            <a:r>
              <a:rPr lang="es-MX" dirty="0" smtClean="0"/>
              <a:t>: </a:t>
            </a:r>
            <a:r>
              <a:rPr lang="es-MX" sz="2800" b="1" dirty="0" smtClean="0">
                <a:solidFill>
                  <a:srgbClr val="FF0000"/>
                </a:solidFill>
              </a:rPr>
              <a:t>A – B</a:t>
            </a:r>
            <a:r>
              <a:rPr lang="es-MX" dirty="0" smtClean="0"/>
              <a:t>.</a:t>
            </a:r>
            <a:endParaRPr lang="es-MX" dirty="0"/>
          </a:p>
        </p:txBody>
      </p:sp>
      <p:sp>
        <p:nvSpPr>
          <p:cNvPr id="6" name="5 Rectángulo"/>
          <p:cNvSpPr/>
          <p:nvPr/>
        </p:nvSpPr>
        <p:spPr>
          <a:xfrm>
            <a:off x="460596" y="4550669"/>
            <a:ext cx="7316562" cy="800219"/>
          </a:xfrm>
          <a:prstGeom prst="rect">
            <a:avLst/>
          </a:prstGeom>
        </p:spPr>
        <p:txBody>
          <a:bodyPr wrap="square">
            <a:spAutoFit/>
          </a:bodyPr>
          <a:lstStyle/>
          <a:p>
            <a:pPr algn="ctr"/>
            <a:r>
              <a:rPr lang="es-MX" dirty="0"/>
              <a:t>La DIFERENCIA del conjunto </a:t>
            </a:r>
            <a:r>
              <a:rPr lang="es-MX" dirty="0" smtClean="0"/>
              <a:t>B </a:t>
            </a:r>
            <a:r>
              <a:rPr lang="es-MX" dirty="0"/>
              <a:t>y el conjunto </a:t>
            </a:r>
            <a:r>
              <a:rPr lang="es-MX" dirty="0" smtClean="0"/>
              <a:t>A, </a:t>
            </a:r>
            <a:r>
              <a:rPr lang="es-MX" dirty="0"/>
              <a:t>se representa como</a:t>
            </a:r>
            <a:r>
              <a:rPr lang="es-MX" dirty="0" smtClean="0"/>
              <a:t>: </a:t>
            </a:r>
            <a:r>
              <a:rPr lang="es-MX" sz="2800" b="1" dirty="0">
                <a:solidFill>
                  <a:srgbClr val="FF0000"/>
                </a:solidFill>
              </a:rPr>
              <a:t>B</a:t>
            </a:r>
            <a:r>
              <a:rPr lang="es-MX" sz="2800" b="1" dirty="0" smtClean="0">
                <a:solidFill>
                  <a:srgbClr val="FF0000"/>
                </a:solidFill>
              </a:rPr>
              <a:t> – A</a:t>
            </a:r>
            <a:r>
              <a:rPr lang="es-MX" dirty="0" smtClean="0"/>
              <a:t>.</a:t>
            </a:r>
            <a:endParaRPr lang="es-MX" dirty="0"/>
          </a:p>
        </p:txBody>
      </p:sp>
      <p:sp>
        <p:nvSpPr>
          <p:cNvPr id="7" name="6 Rectángulo"/>
          <p:cNvSpPr/>
          <p:nvPr/>
        </p:nvSpPr>
        <p:spPr>
          <a:xfrm>
            <a:off x="495797" y="5350888"/>
            <a:ext cx="7820619" cy="646331"/>
          </a:xfrm>
          <a:prstGeom prst="rect">
            <a:avLst/>
          </a:prstGeom>
        </p:spPr>
        <p:txBody>
          <a:bodyPr wrap="square">
            <a:spAutoFit/>
          </a:bodyPr>
          <a:lstStyle/>
          <a:p>
            <a:r>
              <a:rPr lang="es-MX" dirty="0"/>
              <a:t>Ambas operaciones arrojan resultados distintos, cuando ambos conjuntos no son iguales: </a:t>
            </a:r>
          </a:p>
        </p:txBody>
      </p:sp>
      <p:sp>
        <p:nvSpPr>
          <p:cNvPr id="8" name="7 Rectángulo"/>
          <p:cNvSpPr/>
          <p:nvPr/>
        </p:nvSpPr>
        <p:spPr>
          <a:xfrm>
            <a:off x="3405594" y="6012352"/>
            <a:ext cx="1789272" cy="461665"/>
          </a:xfrm>
          <a:prstGeom prst="rect">
            <a:avLst/>
          </a:prstGeom>
        </p:spPr>
        <p:txBody>
          <a:bodyPr wrap="none">
            <a:spAutoFit/>
          </a:bodyPr>
          <a:lstStyle/>
          <a:p>
            <a:r>
              <a:rPr lang="es-MX" sz="2400" b="1" dirty="0">
                <a:solidFill>
                  <a:srgbClr val="FF0000"/>
                </a:solidFill>
              </a:rPr>
              <a:t>A-B </a:t>
            </a:r>
            <a:r>
              <a:rPr lang="es-MX" sz="2400" b="1" dirty="0" smtClean="0">
                <a:solidFill>
                  <a:srgbClr val="FF0000"/>
                </a:solidFill>
              </a:rPr>
              <a:t> ≠  </a:t>
            </a:r>
            <a:r>
              <a:rPr lang="es-MX" sz="2400" b="1" dirty="0">
                <a:solidFill>
                  <a:srgbClr val="FF0000"/>
                </a:solidFill>
              </a:rPr>
              <a:t>B-A</a:t>
            </a:r>
          </a:p>
        </p:txBody>
      </p:sp>
    </p:spTree>
    <p:extLst>
      <p:ext uri="{BB962C8B-B14F-4D97-AF65-F5344CB8AC3E}">
        <p14:creationId xmlns:p14="http://schemas.microsoft.com/office/powerpoint/2010/main" val="254018619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3491" y="260648"/>
            <a:ext cx="8064896"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Diagrama de </a:t>
            </a:r>
            <a:r>
              <a:rPr lang="es-ES" sz="28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venn</a:t>
            </a:r>
            <a:r>
              <a:rPr lang="es-E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de una diferencia de conjuntos</a:t>
            </a:r>
            <a:endParaRPr lang="es-E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Rectángulo"/>
          <p:cNvSpPr/>
          <p:nvPr/>
        </p:nvSpPr>
        <p:spPr>
          <a:xfrm>
            <a:off x="234054" y="1377642"/>
            <a:ext cx="8154370" cy="646331"/>
          </a:xfrm>
          <a:prstGeom prst="rect">
            <a:avLst/>
          </a:prstGeom>
        </p:spPr>
        <p:txBody>
          <a:bodyPr wrap="square">
            <a:spAutoFit/>
          </a:bodyPr>
          <a:lstStyle/>
          <a:p>
            <a:r>
              <a:rPr lang="es-MX" dirty="0"/>
              <a:t>Sean A y B dos conjuntos cualesquiera, su DIFERENCIA estará representada por el área rellenada de color:</a:t>
            </a:r>
          </a:p>
        </p:txBody>
      </p:sp>
      <p:sp>
        <p:nvSpPr>
          <p:cNvPr id="4" name="3 CuadroTexto"/>
          <p:cNvSpPr txBox="1"/>
          <p:nvPr/>
        </p:nvSpPr>
        <p:spPr>
          <a:xfrm>
            <a:off x="1043608" y="2707800"/>
            <a:ext cx="2592288" cy="369332"/>
          </a:xfrm>
          <a:prstGeom prst="rect">
            <a:avLst/>
          </a:prstGeom>
          <a:noFill/>
        </p:spPr>
        <p:txBody>
          <a:bodyPr wrap="square" rtlCol="0">
            <a:spAutoFit/>
          </a:bodyPr>
          <a:lstStyle/>
          <a:p>
            <a:r>
              <a:rPr lang="es-MX" dirty="0" smtClean="0"/>
              <a:t>La diferencia A - B</a:t>
            </a:r>
            <a:endParaRPr lang="es-MX" dirty="0"/>
          </a:p>
        </p:txBody>
      </p:sp>
      <p:pic>
        <p:nvPicPr>
          <p:cNvPr id="14338" name="Picture 2" descr="co_021d1 (4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967676"/>
            <a:ext cx="2772777" cy="172296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91075" y="3905066"/>
            <a:ext cx="7240327" cy="338554"/>
          </a:xfrm>
          <a:prstGeom prst="rect">
            <a:avLst/>
          </a:prstGeom>
        </p:spPr>
        <p:txBody>
          <a:bodyPr wrap="square">
            <a:spAutoFit/>
          </a:bodyPr>
          <a:lstStyle/>
          <a:p>
            <a:pPr algn="ctr"/>
            <a:r>
              <a:rPr lang="es-MX" sz="1600" dirty="0"/>
              <a:t>Gráficamente esta área cubre la superficie QUE A NO COMPARTE CON B.</a:t>
            </a:r>
          </a:p>
        </p:txBody>
      </p:sp>
      <p:sp>
        <p:nvSpPr>
          <p:cNvPr id="7" name="6 CuadroTexto"/>
          <p:cNvSpPr txBox="1"/>
          <p:nvPr/>
        </p:nvSpPr>
        <p:spPr>
          <a:xfrm>
            <a:off x="1043608" y="4797152"/>
            <a:ext cx="2232248" cy="369332"/>
          </a:xfrm>
          <a:prstGeom prst="rect">
            <a:avLst/>
          </a:prstGeom>
          <a:noFill/>
        </p:spPr>
        <p:txBody>
          <a:bodyPr wrap="square" rtlCol="0">
            <a:spAutoFit/>
          </a:bodyPr>
          <a:lstStyle/>
          <a:p>
            <a:r>
              <a:rPr lang="es-MX" dirty="0" smtClean="0"/>
              <a:t>La diferencia B - A</a:t>
            </a:r>
            <a:endParaRPr lang="es-MX" dirty="0"/>
          </a:p>
        </p:txBody>
      </p:sp>
      <p:pic>
        <p:nvPicPr>
          <p:cNvPr id="14340" name="Picture 4" descr="co_021d2 (4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0156" y="4509120"/>
            <a:ext cx="2592288" cy="161081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34054" y="6285442"/>
            <a:ext cx="8154370" cy="338554"/>
          </a:xfrm>
          <a:prstGeom prst="rect">
            <a:avLst/>
          </a:prstGeom>
        </p:spPr>
        <p:txBody>
          <a:bodyPr wrap="square">
            <a:spAutoFit/>
          </a:bodyPr>
          <a:lstStyle/>
          <a:p>
            <a:pPr algn="ctr"/>
            <a:r>
              <a:rPr lang="es-MX" sz="1600" dirty="0"/>
              <a:t>Gráficamente esta área cubre la superficie QUE B NO COMPARTE CON A.</a:t>
            </a:r>
          </a:p>
        </p:txBody>
      </p:sp>
    </p:spTree>
    <p:extLst>
      <p:ext uri="{BB962C8B-B14F-4D97-AF65-F5344CB8AC3E}">
        <p14:creationId xmlns:p14="http://schemas.microsoft.com/office/powerpoint/2010/main" val="3579860435"/>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80128" y="1268760"/>
            <a:ext cx="6264696" cy="923330"/>
          </a:xfrm>
          <a:prstGeom prst="rect">
            <a:avLst/>
          </a:prstGeom>
          <a:noFill/>
        </p:spPr>
        <p:txBody>
          <a:bodyPr wrap="square" rtlCol="0">
            <a:spAutoFit/>
          </a:bodyPr>
          <a:lstStyle/>
          <a:p>
            <a:r>
              <a:rPr lang="es-MX" dirty="0" smtClean="0"/>
              <a:t>Sean dos conjuntos A y B.</a:t>
            </a:r>
          </a:p>
          <a:p>
            <a:endParaRPr lang="es-MX" dirty="0"/>
          </a:p>
          <a:p>
            <a:r>
              <a:rPr lang="es-MX" dirty="0" smtClean="0"/>
              <a:t>Sean definidos de la siguiente manera:</a:t>
            </a:r>
            <a:endParaRPr lang="es-MX" dirty="0"/>
          </a:p>
        </p:txBody>
      </p:sp>
      <p:sp>
        <p:nvSpPr>
          <p:cNvPr id="3" name="2 CuadroTexto"/>
          <p:cNvSpPr txBox="1"/>
          <p:nvPr/>
        </p:nvSpPr>
        <p:spPr>
          <a:xfrm>
            <a:off x="1115616" y="2621003"/>
            <a:ext cx="2900916" cy="461665"/>
          </a:xfrm>
          <a:prstGeom prst="rect">
            <a:avLst/>
          </a:prstGeom>
          <a:noFill/>
        </p:spPr>
        <p:txBody>
          <a:bodyPr wrap="square" rtlCol="0">
            <a:spAutoFit/>
          </a:bodyPr>
          <a:lstStyle/>
          <a:p>
            <a:r>
              <a:rPr lang="es-MX" sz="2400" dirty="0" smtClean="0"/>
              <a:t>A = { j, u, g, o, d, e}</a:t>
            </a:r>
            <a:endParaRPr lang="es-MX" sz="2400" dirty="0"/>
          </a:p>
        </p:txBody>
      </p:sp>
      <p:sp>
        <p:nvSpPr>
          <p:cNvPr id="4" name="3 CuadroTexto"/>
          <p:cNvSpPr txBox="1"/>
          <p:nvPr/>
        </p:nvSpPr>
        <p:spPr>
          <a:xfrm>
            <a:off x="4821381" y="2621003"/>
            <a:ext cx="2900916" cy="461665"/>
          </a:xfrm>
          <a:prstGeom prst="rect">
            <a:avLst/>
          </a:prstGeom>
          <a:noFill/>
        </p:spPr>
        <p:txBody>
          <a:bodyPr wrap="square" rtlCol="0">
            <a:spAutoFit/>
          </a:bodyPr>
          <a:lstStyle/>
          <a:p>
            <a:r>
              <a:rPr lang="es-MX" sz="2400" dirty="0"/>
              <a:t>B</a:t>
            </a:r>
            <a:r>
              <a:rPr lang="es-MX" sz="2400" dirty="0" smtClean="0"/>
              <a:t> = { m, a, n, g, o}</a:t>
            </a:r>
            <a:endParaRPr lang="es-MX" sz="2400" dirty="0"/>
          </a:p>
        </p:txBody>
      </p:sp>
      <p:sp>
        <p:nvSpPr>
          <p:cNvPr id="5" name="4 Rectángulo"/>
          <p:cNvSpPr/>
          <p:nvPr/>
        </p:nvSpPr>
        <p:spPr>
          <a:xfrm>
            <a:off x="35496" y="94443"/>
            <a:ext cx="3332964"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800" b="1" cap="all" spc="0" dirty="0" smtClean="0">
                <a:ln w="0">
                  <a:solidFill>
                    <a:schemeClr val="bg1"/>
                  </a:solidFill>
                </a:ln>
                <a:solidFill>
                  <a:srgbClr val="C00000"/>
                </a:solidFill>
                <a:effectLst>
                  <a:reflection blurRad="12700" stA="50000" endPos="50000" dist="5000" dir="5400000" sy="-100000" rotWithShape="0"/>
                </a:effectLst>
              </a:rPr>
              <a:t>Ejemplo:</a:t>
            </a:r>
            <a:endParaRPr lang="es-ES" sz="4800" b="1" cap="all" spc="0" dirty="0">
              <a:ln w="0">
                <a:solidFill>
                  <a:schemeClr val="bg1"/>
                </a:solidFill>
              </a:ln>
              <a:solidFill>
                <a:srgbClr val="C00000"/>
              </a:solidFill>
              <a:effectLst>
                <a:reflection blurRad="12700" stA="50000" endPos="50000" dist="5000" dir="5400000" sy="-100000" rotWithShape="0"/>
              </a:effectLst>
            </a:endParaRPr>
          </a:p>
        </p:txBody>
      </p:sp>
      <p:sp>
        <p:nvSpPr>
          <p:cNvPr id="6" name="5 CuadroTexto"/>
          <p:cNvSpPr txBox="1"/>
          <p:nvPr/>
        </p:nvSpPr>
        <p:spPr>
          <a:xfrm>
            <a:off x="428944" y="3737446"/>
            <a:ext cx="2823720" cy="369332"/>
          </a:xfrm>
          <a:prstGeom prst="rect">
            <a:avLst/>
          </a:prstGeom>
          <a:noFill/>
        </p:spPr>
        <p:txBody>
          <a:bodyPr wrap="square" rtlCol="0">
            <a:spAutoFit/>
          </a:bodyPr>
          <a:lstStyle/>
          <a:p>
            <a:r>
              <a:rPr lang="es-MX" dirty="0" smtClean="0"/>
              <a:t>Solución:</a:t>
            </a:r>
            <a:endParaRPr lang="es-MX" dirty="0"/>
          </a:p>
        </p:txBody>
      </p:sp>
      <p:sp>
        <p:nvSpPr>
          <p:cNvPr id="7" name="6 CuadroTexto"/>
          <p:cNvSpPr txBox="1"/>
          <p:nvPr/>
        </p:nvSpPr>
        <p:spPr>
          <a:xfrm>
            <a:off x="2483768" y="4230394"/>
            <a:ext cx="2900916" cy="461665"/>
          </a:xfrm>
          <a:prstGeom prst="rect">
            <a:avLst/>
          </a:prstGeom>
          <a:noFill/>
        </p:spPr>
        <p:txBody>
          <a:bodyPr wrap="square" rtlCol="0">
            <a:spAutoFit/>
          </a:bodyPr>
          <a:lstStyle/>
          <a:p>
            <a:pPr algn="ctr"/>
            <a:r>
              <a:rPr lang="es-MX" sz="2400" b="1" dirty="0" smtClean="0">
                <a:solidFill>
                  <a:srgbClr val="C00000"/>
                </a:solidFill>
              </a:rPr>
              <a:t>A – B = {j, u, d, e}</a:t>
            </a:r>
            <a:endParaRPr lang="es-MX" sz="2400" b="1" dirty="0">
              <a:solidFill>
                <a:srgbClr val="C00000"/>
              </a:solidFill>
            </a:endParaRPr>
          </a:p>
        </p:txBody>
      </p:sp>
      <p:sp>
        <p:nvSpPr>
          <p:cNvPr id="8" name="7 CuadroTexto"/>
          <p:cNvSpPr txBox="1"/>
          <p:nvPr/>
        </p:nvSpPr>
        <p:spPr>
          <a:xfrm>
            <a:off x="2339752" y="5211992"/>
            <a:ext cx="2900916" cy="461665"/>
          </a:xfrm>
          <a:prstGeom prst="rect">
            <a:avLst/>
          </a:prstGeom>
          <a:noFill/>
        </p:spPr>
        <p:txBody>
          <a:bodyPr wrap="square" rtlCol="0">
            <a:spAutoFit/>
          </a:bodyPr>
          <a:lstStyle/>
          <a:p>
            <a:pPr algn="ctr"/>
            <a:r>
              <a:rPr lang="es-MX" sz="2400" b="1" dirty="0" smtClean="0">
                <a:solidFill>
                  <a:srgbClr val="C00000"/>
                </a:solidFill>
              </a:rPr>
              <a:t>B - A = {m, a, n}</a:t>
            </a:r>
            <a:endParaRPr lang="es-MX" sz="2400" b="1" dirty="0">
              <a:solidFill>
                <a:srgbClr val="C00000"/>
              </a:solidFill>
            </a:endParaRPr>
          </a:p>
        </p:txBody>
      </p:sp>
    </p:spTree>
    <p:extLst>
      <p:ext uri="{BB962C8B-B14F-4D97-AF65-F5344CB8AC3E}">
        <p14:creationId xmlns:p14="http://schemas.microsoft.com/office/powerpoint/2010/main" val="248925747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2 Marcador de pie de página"/>
          <p:cNvSpPr>
            <a:spLocks noGrp="1"/>
          </p:cNvSpPr>
          <p:nvPr>
            <p:ph type="ftr" sz="quarter" idx="11"/>
          </p:nvPr>
        </p:nvSpPr>
        <p:spPr/>
        <p:txBody>
          <a:bodyPr/>
          <a:lstStyle/>
          <a:p>
            <a:r>
              <a:rPr lang="es-ES"/>
              <a:t>Conjuntos y Subconjuntos</a:t>
            </a:r>
          </a:p>
        </p:txBody>
      </p:sp>
      <p:sp>
        <p:nvSpPr>
          <p:cNvPr id="31" name="3 Marcador de número de diapositiva"/>
          <p:cNvSpPr>
            <a:spLocks noGrp="1"/>
          </p:cNvSpPr>
          <p:nvPr>
            <p:ph type="sldNum" sz="quarter" idx="12"/>
          </p:nvPr>
        </p:nvSpPr>
        <p:spPr/>
        <p:txBody>
          <a:bodyPr/>
          <a:lstStyle/>
          <a:p>
            <a:fld id="{34DA2CC4-388D-4B6E-A5E4-2A7411AED719}" type="slidenum">
              <a:rPr lang="es-ES"/>
              <a:pPr/>
              <a:t>2</a:t>
            </a:fld>
            <a:endParaRPr lang="es-ES"/>
          </a:p>
        </p:txBody>
      </p:sp>
      <p:sp>
        <p:nvSpPr>
          <p:cNvPr id="27654" name="Text Box 1030"/>
          <p:cNvSpPr txBox="1">
            <a:spLocks noChangeArrowheads="1"/>
          </p:cNvSpPr>
          <p:nvPr/>
        </p:nvSpPr>
        <p:spPr bwMode="auto">
          <a:xfrm>
            <a:off x="755650" y="2924175"/>
            <a:ext cx="6840538" cy="302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buFont typeface="Wingdings" pitchFamily="2" charset="2"/>
              <a:buChar char="§"/>
            </a:pPr>
            <a:endParaRPr lang="es-ES" sz="1800">
              <a:latin typeface="Arial" charset="0"/>
            </a:endParaRPr>
          </a:p>
          <a:p>
            <a:pPr>
              <a:spcBef>
                <a:spcPct val="15000"/>
              </a:spcBef>
              <a:buFont typeface="Wingdings" pitchFamily="2" charset="2"/>
              <a:buNone/>
            </a:pPr>
            <a:r>
              <a:rPr lang="es-ES" sz="1800" b="1">
                <a:latin typeface="Arial" charset="0"/>
              </a:rPr>
              <a:t>EJEMPLOS DE CONJUNTOS: </a:t>
            </a:r>
            <a:br>
              <a:rPr lang="es-ES" sz="1800" b="1">
                <a:latin typeface="Arial" charset="0"/>
              </a:rPr>
            </a:br>
            <a:endParaRPr lang="es-ES" sz="1800" b="1">
              <a:latin typeface="Arial" charset="0"/>
            </a:endParaRPr>
          </a:p>
          <a:p>
            <a:pPr>
              <a:spcBef>
                <a:spcPct val="15000"/>
              </a:spcBef>
              <a:buClr>
                <a:srgbClr val="006600"/>
              </a:buClr>
              <a:buFont typeface="Wingdings" pitchFamily="2" charset="2"/>
              <a:buChar char="§"/>
            </a:pPr>
            <a:r>
              <a:rPr lang="es-ES" sz="2000" b="1">
                <a:latin typeface="Arial" charset="0"/>
              </a:rPr>
              <a:t> </a:t>
            </a:r>
            <a:r>
              <a:rPr lang="es-ES" sz="2000" b="1">
                <a:latin typeface="Arial" charset="0"/>
                <a:hlinkClick r:id="" action="ppaction://noaction"/>
              </a:rPr>
              <a:t>N</a:t>
            </a:r>
            <a:r>
              <a:rPr lang="es-ES" sz="2000">
                <a:latin typeface="Arial" charset="0"/>
                <a:hlinkClick r:id="" action="ppaction://noaction"/>
              </a:rPr>
              <a:t>:</a:t>
            </a:r>
            <a:r>
              <a:rPr lang="es-ES" sz="1800">
                <a:latin typeface="Arial" charset="0"/>
                <a:hlinkClick r:id="" action="ppaction://noaction"/>
              </a:rPr>
              <a:t> conjunto de los </a:t>
            </a:r>
            <a:r>
              <a:rPr lang="es-ES" sz="1800" i="1">
                <a:latin typeface="Arial" charset="0"/>
                <a:hlinkClick r:id="" action="ppaction://noaction"/>
              </a:rPr>
              <a:t>números naturales</a:t>
            </a:r>
            <a:r>
              <a:rPr lang="es-ES" sz="1800">
                <a:latin typeface="Arial" charset="0"/>
                <a:hlinkClick r:id="" action="ppaction://noaction"/>
              </a:rPr>
              <a:t>. </a:t>
            </a:r>
            <a:endParaRPr lang="es-VE" sz="1800">
              <a:latin typeface="Arial" charset="0"/>
            </a:endParaRPr>
          </a:p>
          <a:p>
            <a:pPr>
              <a:spcBef>
                <a:spcPct val="15000"/>
              </a:spcBef>
              <a:buClr>
                <a:srgbClr val="006600"/>
              </a:buClr>
              <a:buFont typeface="Wingdings" pitchFamily="2" charset="2"/>
              <a:buChar char="§"/>
            </a:pPr>
            <a:r>
              <a:rPr lang="es-ES" sz="2000" b="1">
                <a:latin typeface="Arial" charset="0"/>
              </a:rPr>
              <a:t> </a:t>
            </a:r>
            <a:r>
              <a:rPr lang="es-ES" sz="2000" b="1">
                <a:latin typeface="Arial" charset="0"/>
                <a:hlinkClick r:id="" action="ppaction://noaction"/>
              </a:rPr>
              <a:t>Z</a:t>
            </a:r>
            <a:r>
              <a:rPr lang="es-ES" sz="2000">
                <a:latin typeface="Arial" charset="0"/>
                <a:hlinkClick r:id="" action="ppaction://noaction"/>
              </a:rPr>
              <a:t>:</a:t>
            </a:r>
            <a:r>
              <a:rPr lang="es-ES" sz="1800">
                <a:latin typeface="Arial" charset="0"/>
                <a:hlinkClick r:id="" action="ppaction://noaction"/>
              </a:rPr>
              <a:t> conjunto de los </a:t>
            </a:r>
            <a:r>
              <a:rPr lang="es-ES" sz="1800" i="1">
                <a:latin typeface="Arial" charset="0"/>
                <a:hlinkClick r:id="" action="ppaction://noaction"/>
              </a:rPr>
              <a:t>números enteros</a:t>
            </a:r>
            <a:r>
              <a:rPr lang="es-ES" sz="1800">
                <a:latin typeface="Arial" charset="0"/>
                <a:hlinkClick r:id="" action="ppaction://noaction"/>
              </a:rPr>
              <a:t>. </a:t>
            </a:r>
            <a:endParaRPr lang="es-VE" sz="1800">
              <a:latin typeface="Arial" charset="0"/>
            </a:endParaRPr>
          </a:p>
          <a:p>
            <a:pPr>
              <a:spcBef>
                <a:spcPct val="15000"/>
              </a:spcBef>
              <a:buClr>
                <a:srgbClr val="006600"/>
              </a:buClr>
              <a:buFont typeface="Wingdings" pitchFamily="2" charset="2"/>
              <a:buChar char="§"/>
            </a:pPr>
            <a:r>
              <a:rPr lang="es-ES" sz="2000" b="1">
                <a:latin typeface="Arial" charset="0"/>
              </a:rPr>
              <a:t> </a:t>
            </a:r>
            <a:r>
              <a:rPr lang="es-ES" sz="2000" b="1">
                <a:latin typeface="Arial" charset="0"/>
                <a:hlinkClick r:id="" action="ppaction://noaction"/>
              </a:rPr>
              <a:t>Q</a:t>
            </a:r>
            <a:r>
              <a:rPr lang="es-ES" sz="2000">
                <a:latin typeface="Arial" charset="0"/>
                <a:hlinkClick r:id="" action="ppaction://noaction"/>
              </a:rPr>
              <a:t>:</a:t>
            </a:r>
            <a:r>
              <a:rPr lang="es-ES" sz="1800">
                <a:latin typeface="Arial" charset="0"/>
                <a:hlinkClick r:id="" action="ppaction://noaction"/>
              </a:rPr>
              <a:t> conjunto de los </a:t>
            </a:r>
            <a:r>
              <a:rPr lang="es-ES" sz="1800" i="1">
                <a:latin typeface="Arial" charset="0"/>
                <a:hlinkClick r:id="" action="ppaction://noaction"/>
              </a:rPr>
              <a:t>números racionales</a:t>
            </a:r>
            <a:r>
              <a:rPr lang="es-ES" sz="1800">
                <a:latin typeface="Arial" charset="0"/>
                <a:hlinkClick r:id="" action="ppaction://noaction"/>
              </a:rPr>
              <a:t>. </a:t>
            </a:r>
            <a:endParaRPr lang="es-VE" sz="1800">
              <a:latin typeface="Arial" charset="0"/>
            </a:endParaRPr>
          </a:p>
          <a:p>
            <a:pPr>
              <a:spcBef>
                <a:spcPct val="15000"/>
              </a:spcBef>
              <a:buClr>
                <a:srgbClr val="006600"/>
              </a:buClr>
              <a:buFont typeface="Wingdings" pitchFamily="2" charset="2"/>
              <a:buChar char="§"/>
            </a:pPr>
            <a:r>
              <a:rPr lang="es-ES" sz="2000" b="1">
                <a:latin typeface="Arial" charset="0"/>
              </a:rPr>
              <a:t> </a:t>
            </a:r>
            <a:r>
              <a:rPr lang="es-ES" sz="2000" b="1">
                <a:latin typeface="Arial" charset="0"/>
                <a:hlinkClick r:id="" action="ppaction://noaction"/>
              </a:rPr>
              <a:t>R</a:t>
            </a:r>
            <a:r>
              <a:rPr lang="es-ES" sz="2000">
                <a:latin typeface="Arial" charset="0"/>
                <a:hlinkClick r:id="" action="ppaction://noaction"/>
              </a:rPr>
              <a:t>:</a:t>
            </a:r>
            <a:r>
              <a:rPr lang="es-ES" sz="1800">
                <a:latin typeface="Arial" charset="0"/>
                <a:hlinkClick r:id="" action="ppaction://noaction"/>
              </a:rPr>
              <a:t> conjunto de los </a:t>
            </a:r>
            <a:r>
              <a:rPr lang="es-ES" sz="1800" i="1">
                <a:latin typeface="Arial" charset="0"/>
                <a:hlinkClick r:id="" action="ppaction://noaction"/>
              </a:rPr>
              <a:t>números reales</a:t>
            </a:r>
            <a:r>
              <a:rPr lang="es-ES" sz="1800">
                <a:latin typeface="Arial" charset="0"/>
                <a:hlinkClick r:id="" action="ppaction://noaction"/>
              </a:rPr>
              <a:t>. </a:t>
            </a:r>
            <a:endParaRPr lang="es-VE" sz="1800">
              <a:latin typeface="Arial" charset="0"/>
            </a:endParaRPr>
          </a:p>
          <a:p>
            <a:pPr>
              <a:spcBef>
                <a:spcPct val="15000"/>
              </a:spcBef>
              <a:buClr>
                <a:srgbClr val="006600"/>
              </a:buClr>
              <a:buFont typeface="Wingdings" pitchFamily="2" charset="2"/>
              <a:buChar char="§"/>
            </a:pPr>
            <a:r>
              <a:rPr lang="es-ES" sz="2000" b="1">
                <a:latin typeface="Arial" charset="0"/>
              </a:rPr>
              <a:t> </a:t>
            </a:r>
            <a:r>
              <a:rPr lang="es-ES" sz="2000" b="1">
                <a:latin typeface="Arial" charset="0"/>
                <a:hlinkClick r:id="" action="ppaction://noaction"/>
              </a:rPr>
              <a:t>C</a:t>
            </a:r>
            <a:r>
              <a:rPr lang="es-ES" sz="2000">
                <a:latin typeface="Arial" charset="0"/>
                <a:hlinkClick r:id="" action="ppaction://noaction"/>
              </a:rPr>
              <a:t>:</a:t>
            </a:r>
            <a:r>
              <a:rPr lang="es-ES" sz="1800">
                <a:latin typeface="Arial" charset="0"/>
                <a:hlinkClick r:id="" action="ppaction://noaction"/>
              </a:rPr>
              <a:t> conjunto de los </a:t>
            </a:r>
            <a:r>
              <a:rPr lang="es-ES" sz="1800" i="1">
                <a:latin typeface="Arial" charset="0"/>
                <a:hlinkClick r:id="" action="ppaction://noaction"/>
              </a:rPr>
              <a:t>números complejos</a:t>
            </a:r>
            <a:r>
              <a:rPr lang="es-ES" sz="1800">
                <a:latin typeface="Arial" charset="0"/>
                <a:hlinkClick r:id="" action="ppaction://noaction"/>
              </a:rPr>
              <a:t>.</a:t>
            </a:r>
            <a:endParaRPr lang="es-ES" sz="1800">
              <a:latin typeface="Arial" charset="0"/>
            </a:endParaRPr>
          </a:p>
          <a:p>
            <a:pPr>
              <a:spcBef>
                <a:spcPct val="15000"/>
              </a:spcBef>
              <a:buFont typeface="Wingdings" pitchFamily="2" charset="2"/>
              <a:buChar char="§"/>
            </a:pPr>
            <a:endParaRPr lang="es-ES" sz="1800">
              <a:latin typeface="Arial" charset="0"/>
            </a:endParaRPr>
          </a:p>
        </p:txBody>
      </p:sp>
      <p:sp>
        <p:nvSpPr>
          <p:cNvPr id="27659" name="AutoShape 1035">
            <a:hlinkClick r:id="" action="ppaction://hlinkshowjump?jump=nextslide" highlightClick="1"/>
          </p:cNvPr>
          <p:cNvSpPr>
            <a:spLocks noChangeArrowheads="1"/>
          </p:cNvSpPr>
          <p:nvPr/>
        </p:nvSpPr>
        <p:spPr bwMode="auto">
          <a:xfrm>
            <a:off x="7391400" y="6019800"/>
            <a:ext cx="533400" cy="457200"/>
          </a:xfrm>
          <a:prstGeom prst="actionButtonForwardNex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0" name="AutoShape 1036">
            <a:hlinkClick r:id="" action="ppaction://hlinkshowjump?jump=previousslide" highlightClick="1"/>
          </p:cNvPr>
          <p:cNvSpPr>
            <a:spLocks noChangeArrowheads="1"/>
          </p:cNvSpPr>
          <p:nvPr/>
        </p:nvSpPr>
        <p:spPr bwMode="auto">
          <a:xfrm>
            <a:off x="6629400" y="6019800"/>
            <a:ext cx="533400" cy="457200"/>
          </a:xfrm>
          <a:prstGeom prst="actionButtonBackPrevious">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3" name="WordArt 1039"/>
          <p:cNvSpPr>
            <a:spLocks noChangeArrowheads="1" noChangeShapeType="1" noTextEdit="1"/>
          </p:cNvSpPr>
          <p:nvPr/>
        </p:nvSpPr>
        <p:spPr bwMode="auto">
          <a:xfrm>
            <a:off x="2771775" y="333375"/>
            <a:ext cx="4067175" cy="481013"/>
          </a:xfrm>
          <a:prstGeom prst="rect">
            <a:avLst/>
          </a:prstGeom>
        </p:spPr>
        <p:txBody>
          <a:bodyPr wrap="none" fromWordArt="1">
            <a:prstTxWarp prst="textPlain">
              <a:avLst>
                <a:gd name="adj" fmla="val 50000"/>
              </a:avLst>
            </a:prstTxWarp>
          </a:bodyPr>
          <a:lstStyle/>
          <a:p>
            <a:pPr algn="ctr"/>
            <a:r>
              <a:rPr lang="es-MX" sz="3600" kern="10" spc="720">
                <a:ln w="9525">
                  <a:solidFill>
                    <a:srgbClr val="006600"/>
                  </a:solidFill>
                  <a:round/>
                  <a:headEnd/>
                  <a:tailEnd/>
                </a:ln>
                <a:solidFill>
                  <a:srgbClr val="99CC00"/>
                </a:solidFill>
                <a:effectLst>
                  <a:outerShdw dist="45791" dir="3378596" algn="ctr" rotWithShape="0">
                    <a:srgbClr val="4D4D4D"/>
                  </a:outerShdw>
                </a:effectLst>
                <a:latin typeface="Arial Black"/>
              </a:rPr>
              <a:t>DEFINICIÓN DE CONJUNTOS</a:t>
            </a:r>
          </a:p>
        </p:txBody>
      </p:sp>
      <p:sp>
        <p:nvSpPr>
          <p:cNvPr id="27688" name="Text Box 1064"/>
          <p:cNvSpPr txBox="1">
            <a:spLocks noChangeArrowheads="1"/>
          </p:cNvSpPr>
          <p:nvPr/>
        </p:nvSpPr>
        <p:spPr bwMode="auto">
          <a:xfrm>
            <a:off x="539750" y="1268413"/>
            <a:ext cx="7704138"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ES" sz="2200" dirty="0">
                <a:latin typeface="Arial" charset="0"/>
              </a:rPr>
              <a:t>	El concepto de </a:t>
            </a:r>
            <a:r>
              <a:rPr lang="es-ES" sz="2200" i="1" dirty="0">
                <a:latin typeface="Arial" charset="0"/>
              </a:rPr>
              <a:t>conjunto</a:t>
            </a:r>
            <a:r>
              <a:rPr lang="es-ES" sz="2200" dirty="0">
                <a:latin typeface="Arial" charset="0"/>
              </a:rPr>
              <a:t> es fundamental en todas las ramas de la matemática. Intuitivamente, un conjunto es una lista, colección o clase de objetos bien definidos, objetos que pueden ser: número, personas, letras, ríos, etc. Estos objetos se llaman </a:t>
            </a:r>
            <a:r>
              <a:rPr lang="es-ES" sz="2200" i="1" dirty="0">
                <a:latin typeface="Arial" charset="0"/>
              </a:rPr>
              <a:t>elementos o miembros</a:t>
            </a:r>
            <a:r>
              <a:rPr lang="es-ES" sz="2200" dirty="0">
                <a:latin typeface="Arial" charset="0"/>
              </a:rPr>
              <a:t> del conjunto.</a:t>
            </a:r>
          </a:p>
          <a:p>
            <a:pPr algn="just">
              <a:spcBef>
                <a:spcPct val="50000"/>
              </a:spcBef>
            </a:pPr>
            <a:endParaRPr lang="es-ES" sz="2200" dirty="0">
              <a:latin typeface="Arial" charset="0"/>
            </a:endParaRPr>
          </a:p>
        </p:txBody>
      </p:sp>
      <p:pic>
        <p:nvPicPr>
          <p:cNvPr id="27712" name="Picture 1088" descr="bd05092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3290888"/>
            <a:ext cx="273685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648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2" name="Picture 2" descr="Luminoso 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44824"/>
            <a:ext cx="5524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Luminoso 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88130" y="1844824"/>
            <a:ext cx="5524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Luminoso 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1844824"/>
            <a:ext cx="5524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Luminoso 0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1844824"/>
            <a:ext cx="5715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Luminoso 0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1844824"/>
            <a:ext cx="6096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Luminoso 1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07690" y="1844824"/>
            <a:ext cx="5715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Luminoso 15"/>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759990" y="1844824"/>
            <a:ext cx="6477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5376" name="Picture 16" descr="Luminoso 1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060297" y="1844824"/>
            <a:ext cx="4381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Luminoso 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64180" y="1844824"/>
            <a:ext cx="5524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Luminoso 1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116630" y="1844824"/>
            <a:ext cx="5715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Luminoso 15"/>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278893" y="1844824"/>
            <a:ext cx="6477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uminoso 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30244" y="1844824"/>
            <a:ext cx="552450"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1747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2 Marcador de pie de página"/>
          <p:cNvSpPr>
            <a:spLocks noGrp="1"/>
          </p:cNvSpPr>
          <p:nvPr>
            <p:ph type="ftr" sz="quarter" idx="11"/>
          </p:nvPr>
        </p:nvSpPr>
        <p:spPr/>
        <p:txBody>
          <a:bodyPr/>
          <a:lstStyle/>
          <a:p>
            <a:r>
              <a:rPr lang="es-ES"/>
              <a:t>Conjuntos y Subconjuntos</a:t>
            </a:r>
          </a:p>
        </p:txBody>
      </p:sp>
      <p:sp>
        <p:nvSpPr>
          <p:cNvPr id="37" name="3 Marcador de número de diapositiva"/>
          <p:cNvSpPr>
            <a:spLocks noGrp="1"/>
          </p:cNvSpPr>
          <p:nvPr>
            <p:ph type="sldNum" sz="quarter" idx="12"/>
          </p:nvPr>
        </p:nvSpPr>
        <p:spPr/>
        <p:txBody>
          <a:bodyPr/>
          <a:lstStyle/>
          <a:p>
            <a:fld id="{EE5EFB95-AB0C-4580-8D22-8639FE0E1DEF}" type="slidenum">
              <a:rPr lang="es-ES"/>
              <a:pPr/>
              <a:t>21</a:t>
            </a:fld>
            <a:endParaRPr lang="es-ES"/>
          </a:p>
        </p:txBody>
      </p:sp>
      <p:sp>
        <p:nvSpPr>
          <p:cNvPr id="31749" name="Text Box 5"/>
          <p:cNvSpPr txBox="1">
            <a:spLocks noChangeArrowheads="1"/>
          </p:cNvSpPr>
          <p:nvPr/>
        </p:nvSpPr>
        <p:spPr bwMode="auto">
          <a:xfrm>
            <a:off x="381000" y="1341438"/>
            <a:ext cx="77724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VE" sz="1600">
                <a:latin typeface="Arial" charset="0"/>
              </a:rPr>
              <a:t>	Si todo elemento de un conjunto A es también elemento de un conjunto B, entonces se dice que A </a:t>
            </a:r>
            <a:r>
              <a:rPr lang="es-VE" sz="1600" i="1">
                <a:latin typeface="Arial" charset="0"/>
              </a:rPr>
              <a:t>es un subconjunto</a:t>
            </a:r>
            <a:r>
              <a:rPr lang="es-VE" sz="1600">
                <a:latin typeface="Arial" charset="0"/>
              </a:rPr>
              <a:t> de B. Más claro: A es un subconjunto de B si x</a:t>
            </a:r>
            <a:r>
              <a:rPr lang="es-VE" sz="1600">
                <a:latin typeface="Arial" charset="0"/>
                <a:cs typeface="Times New Roman" pitchFamily="18" charset="0"/>
              </a:rPr>
              <a:t>εA implica </a:t>
            </a:r>
            <a:r>
              <a:rPr lang="es-VE" sz="1600">
                <a:latin typeface="Arial" charset="0"/>
              </a:rPr>
              <a:t>x</a:t>
            </a:r>
            <a:r>
              <a:rPr lang="es-VE" sz="1600">
                <a:latin typeface="Arial" charset="0"/>
                <a:cs typeface="Times New Roman" pitchFamily="18" charset="0"/>
              </a:rPr>
              <a:t>εB. Se denota esta relación escribiendo:</a:t>
            </a:r>
          </a:p>
          <a:p>
            <a:pPr algn="ctr">
              <a:spcBef>
                <a:spcPct val="50000"/>
              </a:spcBef>
            </a:pPr>
            <a:r>
              <a:rPr lang="es-VE" sz="1600">
                <a:latin typeface="Arial" charset="0"/>
                <a:cs typeface="Times New Roman" pitchFamily="18" charset="0"/>
              </a:rPr>
              <a:t>A      B</a:t>
            </a:r>
          </a:p>
          <a:p>
            <a:pPr>
              <a:spcBef>
                <a:spcPct val="50000"/>
              </a:spcBef>
            </a:pPr>
            <a:r>
              <a:rPr lang="es-VE" sz="1600">
                <a:latin typeface="Arial" charset="0"/>
                <a:cs typeface="Times New Roman" pitchFamily="18" charset="0"/>
              </a:rPr>
              <a:t>	Se puede leer “A esta contenido en B”</a:t>
            </a:r>
          </a:p>
          <a:p>
            <a:pPr>
              <a:spcBef>
                <a:spcPct val="50000"/>
              </a:spcBef>
            </a:pPr>
            <a:endParaRPr lang="es-VE" sz="1600">
              <a:latin typeface="Arial" charset="0"/>
              <a:cs typeface="Times New Roman" pitchFamily="18" charset="0"/>
            </a:endParaRPr>
          </a:p>
          <a:p>
            <a:pPr>
              <a:spcBef>
                <a:spcPct val="50000"/>
              </a:spcBef>
            </a:pPr>
            <a:r>
              <a:rPr lang="es-VE" sz="1600">
                <a:latin typeface="Arial" charset="0"/>
                <a:cs typeface="Times New Roman" pitchFamily="18" charset="0"/>
              </a:rPr>
              <a:t>	Su representación gráfica sería: </a:t>
            </a:r>
          </a:p>
        </p:txBody>
      </p:sp>
      <p:sp>
        <p:nvSpPr>
          <p:cNvPr id="31754" name="WordArt 10"/>
          <p:cNvSpPr>
            <a:spLocks noChangeArrowheads="1" noChangeShapeType="1" noTextEdit="1"/>
          </p:cNvSpPr>
          <p:nvPr/>
        </p:nvSpPr>
        <p:spPr bwMode="auto">
          <a:xfrm>
            <a:off x="1901825" y="620713"/>
            <a:ext cx="4614863" cy="404812"/>
          </a:xfrm>
          <a:prstGeom prst="rect">
            <a:avLst/>
          </a:prstGeom>
        </p:spPr>
        <p:txBody>
          <a:bodyPr wrap="none" fromWordArt="1">
            <a:prstTxWarp prst="textPlain">
              <a:avLst>
                <a:gd name="adj" fmla="val 50000"/>
              </a:avLst>
            </a:prstTxWarp>
          </a:bodyPr>
          <a:lstStyle/>
          <a:p>
            <a:pPr algn="ctr"/>
            <a:r>
              <a:rPr lang="es-MX" sz="3600" kern="10" spc="720">
                <a:ln w="9525">
                  <a:solidFill>
                    <a:srgbClr val="006600"/>
                  </a:solidFill>
                  <a:round/>
                  <a:headEnd/>
                  <a:tailEnd/>
                </a:ln>
                <a:solidFill>
                  <a:srgbClr val="99CC00"/>
                </a:solidFill>
                <a:effectLst>
                  <a:outerShdw dist="45791" dir="3378596" algn="ctr" rotWithShape="0">
                    <a:srgbClr val="4D4D4D"/>
                  </a:outerShdw>
                </a:effectLst>
                <a:latin typeface="Arial Black"/>
              </a:rPr>
              <a:t>DEFINICIÓN DE SUBCONJUNTOS</a:t>
            </a:r>
          </a:p>
        </p:txBody>
      </p:sp>
      <p:graphicFrame>
        <p:nvGraphicFramePr>
          <p:cNvPr id="31755" name="Object 11"/>
          <p:cNvGraphicFramePr>
            <a:graphicFrameLocks noChangeAspect="1"/>
          </p:cNvGraphicFramePr>
          <p:nvPr/>
        </p:nvGraphicFramePr>
        <p:xfrm>
          <a:off x="4038600" y="2174875"/>
          <a:ext cx="381000" cy="317500"/>
        </p:xfrm>
        <a:graphic>
          <a:graphicData uri="http://schemas.openxmlformats.org/presentationml/2006/ole">
            <mc:AlternateContent xmlns:mc="http://schemas.openxmlformats.org/markup-compatibility/2006">
              <mc:Choice xmlns:v="urn:schemas-microsoft-com:vml" Requires="v">
                <p:oleObj spid="_x0000_s2058" name="Ecuación" r:id="rId3" imgW="152280" imgH="126720" progId="Equation.3">
                  <p:embed/>
                </p:oleObj>
              </mc:Choice>
              <mc:Fallback>
                <p:oleObj name="Ecuación" r:id="rId3"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174875"/>
                        <a:ext cx="3810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78" name="Text Box 34"/>
          <p:cNvSpPr txBox="1">
            <a:spLocks noChangeArrowheads="1"/>
          </p:cNvSpPr>
          <p:nvPr/>
        </p:nvSpPr>
        <p:spPr bwMode="auto">
          <a:xfrm>
            <a:off x="1835150" y="3644900"/>
            <a:ext cx="432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
          </a:p>
        </p:txBody>
      </p:sp>
      <p:sp>
        <p:nvSpPr>
          <p:cNvPr id="31780" name="Oval 36"/>
          <p:cNvSpPr>
            <a:spLocks noChangeArrowheads="1"/>
          </p:cNvSpPr>
          <p:nvPr/>
        </p:nvSpPr>
        <p:spPr bwMode="auto">
          <a:xfrm>
            <a:off x="2484438" y="3860800"/>
            <a:ext cx="2808287" cy="2016125"/>
          </a:xfrm>
          <a:prstGeom prst="ellipse">
            <a:avLst/>
          </a:prstGeom>
          <a:solidFill>
            <a:srgbClr val="00FFCC"/>
          </a:solidFill>
          <a:ln w="9525">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1781" name="Oval 37"/>
          <p:cNvSpPr>
            <a:spLocks noChangeArrowheads="1"/>
          </p:cNvSpPr>
          <p:nvPr/>
        </p:nvSpPr>
        <p:spPr bwMode="auto">
          <a:xfrm>
            <a:off x="3419475" y="4437063"/>
            <a:ext cx="1439863" cy="1081087"/>
          </a:xfrm>
          <a:prstGeom prst="ellipse">
            <a:avLst/>
          </a:prstGeom>
          <a:solidFill>
            <a:srgbClr val="00FFFF"/>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1782" name="Text Box 38"/>
          <p:cNvSpPr txBox="1">
            <a:spLocks noChangeArrowheads="1"/>
          </p:cNvSpPr>
          <p:nvPr/>
        </p:nvSpPr>
        <p:spPr bwMode="auto">
          <a:xfrm>
            <a:off x="3995738" y="4724400"/>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A</a:t>
            </a:r>
          </a:p>
        </p:txBody>
      </p:sp>
      <p:sp>
        <p:nvSpPr>
          <p:cNvPr id="31783" name="Text Box 39"/>
          <p:cNvSpPr txBox="1">
            <a:spLocks noChangeArrowheads="1"/>
          </p:cNvSpPr>
          <p:nvPr/>
        </p:nvSpPr>
        <p:spPr bwMode="auto">
          <a:xfrm>
            <a:off x="2843213" y="4437063"/>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B</a:t>
            </a:r>
          </a:p>
        </p:txBody>
      </p:sp>
      <p:sp>
        <p:nvSpPr>
          <p:cNvPr id="31784" name="Text Box 40"/>
          <p:cNvSpPr txBox="1">
            <a:spLocks noChangeArrowheads="1"/>
          </p:cNvSpPr>
          <p:nvPr/>
        </p:nvSpPr>
        <p:spPr bwMode="auto">
          <a:xfrm>
            <a:off x="5508625" y="4124325"/>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  A     B</a:t>
            </a:r>
          </a:p>
        </p:txBody>
      </p:sp>
      <p:graphicFrame>
        <p:nvGraphicFramePr>
          <p:cNvPr id="31785" name="Object 41"/>
          <p:cNvGraphicFramePr>
            <a:graphicFrameLocks noChangeAspect="1"/>
          </p:cNvGraphicFramePr>
          <p:nvPr/>
        </p:nvGraphicFramePr>
        <p:xfrm>
          <a:off x="5919788" y="4191000"/>
          <a:ext cx="381000" cy="317500"/>
        </p:xfrm>
        <a:graphic>
          <a:graphicData uri="http://schemas.openxmlformats.org/presentationml/2006/ole">
            <mc:AlternateContent xmlns:mc="http://schemas.openxmlformats.org/markup-compatibility/2006">
              <mc:Choice xmlns:v="urn:schemas-microsoft-com:vml" Requires="v">
                <p:oleObj spid="_x0000_s2059" name="Ecuación" r:id="rId5" imgW="152280" imgH="126720" progId="Equation.3">
                  <p:embed/>
                </p:oleObj>
              </mc:Choice>
              <mc:Fallback>
                <p:oleObj name="Ecuación" r:id="rId5"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88" y="4191000"/>
                        <a:ext cx="3810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37171611"/>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 Marcador de pie de página"/>
          <p:cNvSpPr>
            <a:spLocks noGrp="1"/>
          </p:cNvSpPr>
          <p:nvPr>
            <p:ph type="ftr" sz="quarter" idx="11"/>
          </p:nvPr>
        </p:nvSpPr>
        <p:spPr/>
        <p:txBody>
          <a:bodyPr/>
          <a:lstStyle/>
          <a:p>
            <a:r>
              <a:rPr lang="es-ES"/>
              <a:t>Conjuntos y Subconjuntos</a:t>
            </a:r>
          </a:p>
        </p:txBody>
      </p:sp>
      <p:sp>
        <p:nvSpPr>
          <p:cNvPr id="32" name="3 Marcador de número de diapositiva"/>
          <p:cNvSpPr>
            <a:spLocks noGrp="1"/>
          </p:cNvSpPr>
          <p:nvPr>
            <p:ph type="sldNum" sz="quarter" idx="12"/>
          </p:nvPr>
        </p:nvSpPr>
        <p:spPr/>
        <p:txBody>
          <a:bodyPr/>
          <a:lstStyle/>
          <a:p>
            <a:fld id="{D4FBFE59-494A-4DEF-9D15-A853B5FB6824}" type="slidenum">
              <a:rPr lang="es-ES"/>
              <a:pPr/>
              <a:t>22</a:t>
            </a:fld>
            <a:endParaRPr lang="es-ES"/>
          </a:p>
        </p:txBody>
      </p:sp>
      <p:sp>
        <p:nvSpPr>
          <p:cNvPr id="71711" name="Oval 31"/>
          <p:cNvSpPr>
            <a:spLocks noChangeArrowheads="1"/>
          </p:cNvSpPr>
          <p:nvPr/>
        </p:nvSpPr>
        <p:spPr bwMode="auto">
          <a:xfrm>
            <a:off x="1908175" y="3500438"/>
            <a:ext cx="3024188" cy="2016125"/>
          </a:xfrm>
          <a:prstGeom prst="ellipse">
            <a:avLst/>
          </a:prstGeom>
          <a:solidFill>
            <a:srgbClr val="FFFFCC"/>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1709" name="Oval 29"/>
          <p:cNvSpPr>
            <a:spLocks noChangeArrowheads="1"/>
          </p:cNvSpPr>
          <p:nvPr/>
        </p:nvSpPr>
        <p:spPr bwMode="auto">
          <a:xfrm>
            <a:off x="4138613" y="2852738"/>
            <a:ext cx="2954337" cy="1800225"/>
          </a:xfrm>
          <a:prstGeom prst="ellipse">
            <a:avLst/>
          </a:prstGeom>
          <a:solidFill>
            <a:srgbClr val="66FF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1710" name="Oval 30"/>
          <p:cNvSpPr>
            <a:spLocks noChangeArrowheads="1"/>
          </p:cNvSpPr>
          <p:nvPr/>
        </p:nvSpPr>
        <p:spPr bwMode="auto">
          <a:xfrm>
            <a:off x="1763713" y="1989138"/>
            <a:ext cx="3024187" cy="1871662"/>
          </a:xfrm>
          <a:prstGeom prst="ellipse">
            <a:avLst/>
          </a:prstGeom>
          <a:solidFill>
            <a:srgbClr val="CCFFCC"/>
          </a:solidFill>
          <a:ln w="9525">
            <a:solidFill>
              <a:srgbClr val="00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1682" name="Text Box 2"/>
          <p:cNvSpPr txBox="1">
            <a:spLocks noChangeArrowheads="1"/>
          </p:cNvSpPr>
          <p:nvPr/>
        </p:nvSpPr>
        <p:spPr bwMode="auto">
          <a:xfrm>
            <a:off x="395288" y="1125538"/>
            <a:ext cx="77724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VE" sz="1600">
                <a:latin typeface="Arial" charset="0"/>
              </a:rPr>
              <a:t>	</a:t>
            </a:r>
            <a:r>
              <a:rPr lang="es-VE" sz="1600" b="1">
                <a:latin typeface="Arial" charset="0"/>
                <a:cs typeface="Times New Roman" pitchFamily="18" charset="0"/>
              </a:rPr>
              <a:t>EJEMPLOS:</a:t>
            </a:r>
            <a:endParaRPr lang="es-VE" sz="1600">
              <a:latin typeface="Arial" charset="0"/>
              <a:cs typeface="Times New Roman" pitchFamily="18" charset="0"/>
            </a:endParaRPr>
          </a:p>
          <a:p>
            <a:pPr>
              <a:spcBef>
                <a:spcPct val="50000"/>
              </a:spcBef>
            </a:pPr>
            <a:r>
              <a:rPr lang="es-VE" sz="1600">
                <a:latin typeface="Arial" charset="0"/>
                <a:cs typeface="Times New Roman" pitchFamily="18" charset="0"/>
              </a:rPr>
              <a:t>	El conjunto C={1,3,5} es un subconjunto del D={5,4,3,2,1}, ya que todo número 1,3 y 5 de C pertenece a D</a:t>
            </a:r>
          </a:p>
          <a:p>
            <a:pPr>
              <a:spcBef>
                <a:spcPct val="50000"/>
              </a:spcBef>
            </a:pPr>
            <a:endParaRPr lang="es-VE" sz="1600">
              <a:latin typeface="Arial" charset="0"/>
              <a:cs typeface="Times New Roman" pitchFamily="18" charset="0"/>
            </a:endParaRPr>
          </a:p>
          <a:p>
            <a:pPr>
              <a:spcBef>
                <a:spcPct val="50000"/>
              </a:spcBef>
            </a:pPr>
            <a:r>
              <a:rPr lang="es-VE" sz="1600">
                <a:latin typeface="Arial" charset="0"/>
                <a:cs typeface="Times New Roman" pitchFamily="18" charset="0"/>
              </a:rPr>
              <a:t>	El conjunto E={2,4,6} es un subconjunto del F={6,2,4}, pues cada número 2,4, y 6 que pertenece a E pertenece también a F. Obsérvese en particular que E=F. De la misma manera se puede mostrar que todo conjunto es subconjunto de si mismo.</a:t>
            </a:r>
          </a:p>
          <a:p>
            <a:pPr>
              <a:spcBef>
                <a:spcPct val="50000"/>
              </a:spcBef>
            </a:pPr>
            <a:endParaRPr lang="es-VE" sz="1600" b="1">
              <a:latin typeface="Arial" charset="0"/>
              <a:cs typeface="Times New Roman" pitchFamily="18" charset="0"/>
            </a:endParaRPr>
          </a:p>
          <a:p>
            <a:pPr>
              <a:spcBef>
                <a:spcPct val="50000"/>
              </a:spcBef>
            </a:pPr>
            <a:r>
              <a:rPr lang="es-VE" sz="1600" b="1">
                <a:latin typeface="Arial" charset="0"/>
                <a:cs typeface="Times New Roman" pitchFamily="18" charset="0"/>
              </a:rPr>
              <a:t>	</a:t>
            </a:r>
            <a:r>
              <a:rPr lang="es-VE" sz="1600">
                <a:latin typeface="Arial" charset="0"/>
                <a:cs typeface="Times New Roman" pitchFamily="18" charset="0"/>
              </a:rPr>
              <a:t>Dado dos conjuntos M y N, siendo M={a,e,i} y N={a,e,i,o,u}.Entonces se dice que M      N. Ya que: M está en N</a:t>
            </a:r>
          </a:p>
          <a:p>
            <a:pPr>
              <a:spcBef>
                <a:spcPct val="50000"/>
              </a:spcBef>
            </a:pPr>
            <a:endParaRPr lang="es-ES" sz="1600" b="1">
              <a:latin typeface="Arial" charset="0"/>
              <a:cs typeface="Times New Roman" pitchFamily="18" charset="0"/>
            </a:endParaRPr>
          </a:p>
        </p:txBody>
      </p:sp>
      <p:graphicFrame>
        <p:nvGraphicFramePr>
          <p:cNvPr id="71687" name="Object 7"/>
          <p:cNvGraphicFramePr>
            <a:graphicFrameLocks noChangeAspect="1"/>
          </p:cNvGraphicFramePr>
          <p:nvPr/>
        </p:nvGraphicFramePr>
        <p:xfrm>
          <a:off x="1454150" y="4191000"/>
          <a:ext cx="381000" cy="317500"/>
        </p:xfrm>
        <a:graphic>
          <a:graphicData uri="http://schemas.openxmlformats.org/presentationml/2006/ole">
            <mc:AlternateContent xmlns:mc="http://schemas.openxmlformats.org/markup-compatibility/2006">
              <mc:Choice xmlns:v="urn:schemas-microsoft-com:vml" Requires="v">
                <p:oleObj spid="_x0000_s3078" name="Ecuación" r:id="rId3" imgW="152280" imgH="126720" progId="Equation.3">
                  <p:embed/>
                </p:oleObj>
              </mc:Choice>
              <mc:Fallback>
                <p:oleObj name="Ecuación" r:id="rId3"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150" y="4191000"/>
                        <a:ext cx="3810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50440249"/>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1 Rectángulo"/>
          <p:cNvSpPr/>
          <p:nvPr/>
        </p:nvSpPr>
        <p:spPr>
          <a:xfrm>
            <a:off x="1907704" y="1268760"/>
            <a:ext cx="4955203"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6">
                      <a:satMod val="175000"/>
                      <a:alpha val="40000"/>
                    </a:schemeClr>
                  </a:glow>
                  <a:outerShdw blurRad="80000" dist="40000" dir="5040000" algn="tl">
                    <a:srgbClr val="000000">
                      <a:alpha val="30000"/>
                    </a:srgbClr>
                  </a:outerShdw>
                </a:effectLst>
              </a:rPr>
              <a:t>PRODUCTO</a:t>
            </a:r>
          </a:p>
          <a:p>
            <a:pPr algn="ctr"/>
            <a:endPar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6">
                    <a:satMod val="175000"/>
                    <a:alpha val="40000"/>
                  </a:schemeClr>
                </a:glow>
                <a:outerShdw blurRad="80000" dist="40000" dir="5040000" algn="tl">
                  <a:srgbClr val="000000">
                    <a:alpha val="30000"/>
                  </a:srgbClr>
                </a:outerShdw>
              </a:effectLst>
            </a:endParaRPr>
          </a:p>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6">
                      <a:satMod val="175000"/>
                      <a:alpha val="40000"/>
                    </a:schemeClr>
                  </a:glow>
                  <a:outerShdw blurRad="80000" dist="40000" dir="5040000" algn="tl">
                    <a:srgbClr val="000000">
                      <a:alpha val="30000"/>
                    </a:srgbClr>
                  </a:outerShdw>
                </a:effectLst>
              </a:rPr>
              <a:t> CARTESIANO</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6">
                    <a:satMod val="175000"/>
                    <a:alpha val="40000"/>
                  </a:schemeClr>
                </a:glow>
                <a:outerShdw blurRad="80000" dist="40000" dir="5040000" algn="tl">
                  <a:srgbClr val="000000">
                    <a:alpha val="30000"/>
                  </a:srgbClr>
                </a:outerShdw>
              </a:effectLst>
            </a:endParaRPr>
          </a:p>
        </p:txBody>
      </p:sp>
      <p:sp>
        <p:nvSpPr>
          <p:cNvPr id="3" name="2 Rectángulo"/>
          <p:cNvSpPr/>
          <p:nvPr/>
        </p:nvSpPr>
        <p:spPr>
          <a:xfrm>
            <a:off x="3093953" y="4509120"/>
            <a:ext cx="2582695" cy="923330"/>
          </a:xfrm>
          <a:prstGeom prst="rect">
            <a:avLst/>
          </a:prstGeom>
          <a:noFill/>
        </p:spPr>
        <p:txBody>
          <a:bodyPr wrap="none" lIns="91440" tIns="45720" rIns="91440" bIns="45720">
            <a:prstTxWarp prst="textWave4">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solidFill>
                  <a:srgbClr val="C00000"/>
                </a:solidFill>
                <a:effectLst>
                  <a:outerShdw blurRad="80000" dist="40000" dir="5040000" algn="tl">
                    <a:srgbClr val="000000">
                      <a:alpha val="30000"/>
                    </a:srgbClr>
                  </a:outerShdw>
                </a:effectLst>
              </a:rPr>
              <a:t>A  X   B</a:t>
            </a:r>
            <a:endParaRPr lang="es-ES" sz="5400" b="1" cap="none" spc="0"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582907759"/>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88640"/>
            <a:ext cx="7632848" cy="1200329"/>
          </a:xfrm>
          <a:prstGeom prst="rect">
            <a:avLst/>
          </a:prstGeom>
        </p:spPr>
        <p:txBody>
          <a:bodyPr wrap="square">
            <a:spAutoFit/>
          </a:bodyPr>
          <a:lstStyle/>
          <a:p>
            <a:pPr algn="just"/>
            <a:r>
              <a:rPr lang="es-MX" sz="2400" dirty="0"/>
              <a:t>Es el conjunto formado por todos los pares ordenados posibles emparejando un elemento del </a:t>
            </a:r>
            <a:r>
              <a:rPr lang="es-MX" sz="2400" dirty="0" smtClean="0"/>
              <a:t>primer conjunto </a:t>
            </a:r>
            <a:r>
              <a:rPr lang="es-MX" sz="2400" dirty="0"/>
              <a:t>con otro del segundo conjunto. Se escribe</a:t>
            </a:r>
            <a:r>
              <a:rPr lang="es-MX" sz="2400" dirty="0" smtClean="0"/>
              <a:t>: </a:t>
            </a:r>
            <a:r>
              <a:rPr lang="es-MX" sz="2400" b="1" i="1" dirty="0" smtClean="0"/>
              <a:t>A x B</a:t>
            </a:r>
            <a:r>
              <a:rPr lang="es-MX" sz="2400" dirty="0" smtClean="0"/>
              <a:t>.</a:t>
            </a:r>
            <a:endParaRPr lang="es-MX" sz="2400" dirty="0"/>
          </a:p>
        </p:txBody>
      </p:sp>
      <p:sp>
        <p:nvSpPr>
          <p:cNvPr id="3" name="2 CuadroTexto"/>
          <p:cNvSpPr txBox="1"/>
          <p:nvPr/>
        </p:nvSpPr>
        <p:spPr>
          <a:xfrm>
            <a:off x="582719" y="1772816"/>
            <a:ext cx="1368152" cy="400110"/>
          </a:xfrm>
          <a:prstGeom prst="rect">
            <a:avLst/>
          </a:prstGeom>
          <a:noFill/>
        </p:spPr>
        <p:txBody>
          <a:bodyPr wrap="square" rtlCol="0">
            <a:spAutoFit/>
          </a:bodyPr>
          <a:lstStyle/>
          <a:p>
            <a:r>
              <a:rPr lang="es-MX" sz="2000" dirty="0" smtClean="0"/>
              <a:t>Ejemplo:</a:t>
            </a:r>
            <a:endParaRPr lang="es-MX" sz="2000" dirty="0"/>
          </a:p>
        </p:txBody>
      </p:sp>
      <p:sp>
        <p:nvSpPr>
          <p:cNvPr id="4" name="3 CuadroTexto"/>
          <p:cNvSpPr txBox="1"/>
          <p:nvPr/>
        </p:nvSpPr>
        <p:spPr>
          <a:xfrm>
            <a:off x="582719" y="2348880"/>
            <a:ext cx="7488832" cy="1323439"/>
          </a:xfrm>
          <a:prstGeom prst="rect">
            <a:avLst/>
          </a:prstGeom>
          <a:noFill/>
        </p:spPr>
        <p:txBody>
          <a:bodyPr wrap="square" rtlCol="0">
            <a:spAutoFit/>
          </a:bodyPr>
          <a:lstStyle/>
          <a:p>
            <a:r>
              <a:rPr lang="es-MX" sz="2000" dirty="0" smtClean="0"/>
              <a:t>Dados los siguientes conjuntos:</a:t>
            </a:r>
          </a:p>
          <a:p>
            <a:endParaRPr lang="es-MX" sz="2000" dirty="0" smtClean="0"/>
          </a:p>
          <a:p>
            <a:r>
              <a:rPr lang="es-MX" sz="2000" dirty="0" smtClean="0"/>
              <a:t>A = {a, e, i, o, u}		y	B = {1, 2}</a:t>
            </a:r>
            <a:endParaRPr lang="es-MX" sz="2000" dirty="0"/>
          </a:p>
          <a:p>
            <a:endParaRPr lang="es-MX" sz="2000" dirty="0"/>
          </a:p>
        </p:txBody>
      </p:sp>
      <p:sp>
        <p:nvSpPr>
          <p:cNvPr id="5" name="4 CuadroTexto"/>
          <p:cNvSpPr txBox="1"/>
          <p:nvPr/>
        </p:nvSpPr>
        <p:spPr>
          <a:xfrm>
            <a:off x="2405978" y="4124193"/>
            <a:ext cx="3755980" cy="400110"/>
          </a:xfrm>
          <a:prstGeom prst="rect">
            <a:avLst/>
          </a:prstGeom>
          <a:noFill/>
        </p:spPr>
        <p:txBody>
          <a:bodyPr wrap="square" rtlCol="0">
            <a:spAutoFit/>
          </a:bodyPr>
          <a:lstStyle/>
          <a:p>
            <a:r>
              <a:rPr lang="es-MX" sz="2000" dirty="0" smtClean="0"/>
              <a:t>Su producto cartesiano sería:</a:t>
            </a:r>
            <a:endParaRPr lang="es-MX" sz="2000" dirty="0"/>
          </a:p>
        </p:txBody>
      </p:sp>
      <p:sp>
        <p:nvSpPr>
          <p:cNvPr id="6" name="5 CuadroTexto"/>
          <p:cNvSpPr txBox="1"/>
          <p:nvPr/>
        </p:nvSpPr>
        <p:spPr>
          <a:xfrm>
            <a:off x="460286" y="4806444"/>
            <a:ext cx="7733697" cy="369332"/>
          </a:xfrm>
          <a:prstGeom prst="rect">
            <a:avLst/>
          </a:prstGeom>
          <a:noFill/>
        </p:spPr>
        <p:txBody>
          <a:bodyPr wrap="square" rtlCol="0">
            <a:spAutoFit/>
          </a:bodyPr>
          <a:lstStyle/>
          <a:p>
            <a:r>
              <a:rPr lang="es-MX" dirty="0" smtClean="0"/>
              <a:t>A x B = { (a,1), (a, 2), (e, 1), (e, 2), (i, 1), (i, 2), (o, 1), (o, 2), (u, 1), (u, 2)}</a:t>
            </a:r>
            <a:endParaRPr lang="es-MX" dirty="0"/>
          </a:p>
        </p:txBody>
      </p:sp>
    </p:spTree>
    <p:extLst>
      <p:ext uri="{BB962C8B-B14F-4D97-AF65-F5344CB8AC3E}">
        <p14:creationId xmlns:p14="http://schemas.microsoft.com/office/powerpoint/2010/main" val="590284104"/>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755576" y="2132856"/>
                <a:ext cx="5652120" cy="25545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pitchFamily="34" charset="0"/>
                    <a:cs typeface="Arial" pitchFamily="34" charset="0"/>
                  </a:rPr>
                  <a:t>1.- Sean A ={1,2,3,4};</a:t>
                </a:r>
                <a:r>
                  <a:rPr kumimoji="0" lang="es-MX" sz="2000" b="1" i="0" u="none" strike="noStrike" cap="none" normalizeH="0" baseline="0" dirty="0" smtClean="0">
                    <a:ln>
                      <a:noFill/>
                    </a:ln>
                    <a:solidFill>
                      <a:schemeClr val="tx1"/>
                    </a:solidFill>
                    <a:effectLst/>
                    <a:latin typeface="Arial" pitchFamily="34" charset="0"/>
                    <a:cs typeface="Arial" pitchFamily="34" charset="0"/>
                  </a:rPr>
                  <a:t> </a:t>
                </a:r>
                <a:r>
                  <a:rPr kumimoji="0" lang="es-MX" sz="2000" b="0" i="0" u="none" strike="noStrike" cap="none" normalizeH="0" baseline="0" dirty="0" smtClean="0">
                    <a:ln>
                      <a:noFill/>
                    </a:ln>
                    <a:solidFill>
                      <a:schemeClr val="tx1"/>
                    </a:solidFill>
                    <a:effectLst/>
                    <a:latin typeface="Arial" pitchFamily="34" charset="0"/>
                    <a:cs typeface="Arial" pitchFamily="34" charset="0"/>
                  </a:rPr>
                  <a:t>B ={2,4,6,8}; C ={3,4,5,6}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pitchFamily="34" charset="0"/>
                    <a:cs typeface="Arial" pitchFamily="34" charset="0"/>
                  </a:rPr>
                  <a:t>Hallar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pitchFamily="34" charset="0"/>
                    <a:cs typeface="Arial" pitchFamily="34" charset="0"/>
                  </a:rPr>
                  <a:t>a).- A U B</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pitchFamily="34" charset="0"/>
                    <a:cs typeface="Arial" pitchFamily="34" charset="0"/>
                  </a:rPr>
                  <a:t>b).- A U C</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pitchFamily="34" charset="0"/>
                    <a:cs typeface="Arial" pitchFamily="34" charset="0"/>
                  </a:rPr>
                  <a:t>c).- B </a:t>
                </a:r>
                <a14:m>
                  <m:oMath xmlns:m="http://schemas.openxmlformats.org/officeDocument/2006/math">
                    <m:r>
                      <a:rPr kumimoji="0" lang="es-MX" sz="2000" b="0" i="1" u="none" strike="noStrike" cap="none" normalizeH="0" baseline="0" smtClean="0">
                        <a:ln>
                          <a:noFill/>
                        </a:ln>
                        <a:solidFill>
                          <a:schemeClr val="tx1"/>
                        </a:solidFill>
                        <a:effectLst/>
                        <a:latin typeface="Cambria Math"/>
                        <a:ea typeface="Cambria Math"/>
                        <a:cs typeface="Arial" pitchFamily="34" charset="0"/>
                      </a:rPr>
                      <m:t>∩</m:t>
                    </m:r>
                  </m:oMath>
                </a14:m>
                <a:r>
                  <a:rPr kumimoji="0" lang="es-MX" sz="2000" b="0" i="0" u="none" strike="noStrike" cap="none" normalizeH="0" baseline="0" dirty="0" smtClean="0">
                    <a:ln>
                      <a:noFill/>
                    </a:ln>
                    <a:solidFill>
                      <a:schemeClr val="tx1"/>
                    </a:solidFill>
                    <a:effectLst/>
                    <a:latin typeface="Arial" pitchFamily="34" charset="0"/>
                    <a:cs typeface="Arial" pitchFamily="34" charset="0"/>
                  </a:rPr>
                  <a:t> C </a:t>
                </a:r>
              </a:p>
              <a:p>
                <a:pPr marL="0" marR="0" lvl="0" indent="0" algn="just" defTabSz="914400" rtl="0" eaLnBrk="0" fontAlgn="base" latinLnBrk="0" hangingPunct="0">
                  <a:lnSpc>
                    <a:spcPct val="100000"/>
                  </a:lnSpc>
                  <a:spcBef>
                    <a:spcPct val="0"/>
                  </a:spcBef>
                  <a:spcAft>
                    <a:spcPct val="0"/>
                  </a:spcAft>
                  <a:buClrTx/>
                  <a:buSzTx/>
                  <a:buFontTx/>
                  <a:buNone/>
                  <a:tabLst/>
                </a:pPr>
                <a:r>
                  <a:rPr lang="es-MX" sz="2000" dirty="0">
                    <a:latin typeface="Arial" pitchFamily="34" charset="0"/>
                    <a:cs typeface="Arial" pitchFamily="34" charset="0"/>
                  </a:rPr>
                  <a:t>d</a:t>
                </a:r>
                <a:r>
                  <a:rPr lang="es-MX" sz="2000" dirty="0" smtClean="0">
                    <a:latin typeface="Arial" pitchFamily="34" charset="0"/>
                    <a:cs typeface="Arial" pitchFamily="34" charset="0"/>
                  </a:rPr>
                  <a:t>).- A  x B</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pitchFamily="34" charset="0"/>
                    <a:cs typeface="Arial" pitchFamily="34" charset="0"/>
                  </a:rPr>
                  <a:t>e).-</a:t>
                </a:r>
                <a:r>
                  <a:rPr kumimoji="0" lang="es-MX" sz="2000" b="0" i="0" u="none" strike="noStrike" cap="none" normalizeH="0" dirty="0" smtClean="0">
                    <a:ln>
                      <a:noFill/>
                    </a:ln>
                    <a:solidFill>
                      <a:schemeClr val="tx1"/>
                    </a:solidFill>
                    <a:effectLst/>
                    <a:latin typeface="Arial" pitchFamily="34" charset="0"/>
                    <a:cs typeface="Arial" pitchFamily="34" charset="0"/>
                  </a:rPr>
                  <a:t> A  x C</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755576" y="2132856"/>
                <a:ext cx="5652120" cy="2554545"/>
              </a:xfrm>
              <a:prstGeom prst="rect">
                <a:avLst/>
              </a:prstGeom>
              <a:blipFill rotWithShape="1">
                <a:blip r:embed="rId2"/>
                <a:stretch>
                  <a:fillRect l="-1187" t="-477" r="-324" b="-40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MX">
                    <a:noFill/>
                  </a:rPr>
                  <a:t> </a:t>
                </a:r>
              </a:p>
            </p:txBody>
          </p:sp>
        </mc:Fallback>
      </mc:AlternateContent>
      <p:sp>
        <p:nvSpPr>
          <p:cNvPr id="3" name="2 Rectángulo"/>
          <p:cNvSpPr/>
          <p:nvPr/>
        </p:nvSpPr>
        <p:spPr>
          <a:xfrm>
            <a:off x="2466087" y="332656"/>
            <a:ext cx="39164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solidFill>
                  <a:srgbClr val="FF0000"/>
                </a:solidFill>
                <a:effectLst>
                  <a:outerShdw blurRad="50800" dist="39000" dir="5460000" algn="tl">
                    <a:srgbClr val="000000">
                      <a:alpha val="38000"/>
                    </a:srgbClr>
                  </a:outerShdw>
                </a:effectLst>
              </a:rPr>
              <a:t>EJERCICIO</a:t>
            </a:r>
            <a:endParaRPr lang="es-ES" sz="5400" b="1"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7899175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 Marcador de pie de página"/>
          <p:cNvSpPr>
            <a:spLocks noGrp="1"/>
          </p:cNvSpPr>
          <p:nvPr>
            <p:ph type="ftr" sz="quarter" idx="11"/>
          </p:nvPr>
        </p:nvSpPr>
        <p:spPr/>
        <p:txBody>
          <a:bodyPr/>
          <a:lstStyle/>
          <a:p>
            <a:r>
              <a:rPr lang="es-ES"/>
              <a:t>Conjuntos y Subconjuntos</a:t>
            </a:r>
          </a:p>
        </p:txBody>
      </p:sp>
      <p:sp>
        <p:nvSpPr>
          <p:cNvPr id="34" name="4 Marcador de número de diapositiva"/>
          <p:cNvSpPr>
            <a:spLocks noGrp="1"/>
          </p:cNvSpPr>
          <p:nvPr>
            <p:ph type="sldNum" sz="quarter" idx="12"/>
          </p:nvPr>
        </p:nvSpPr>
        <p:spPr/>
        <p:txBody>
          <a:bodyPr/>
          <a:lstStyle/>
          <a:p>
            <a:fld id="{366D5382-6ABB-45EB-BCFE-4ED9170FD473}" type="slidenum">
              <a:rPr lang="es-ES"/>
              <a:pPr/>
              <a:t>3</a:t>
            </a:fld>
            <a:endParaRPr lang="es-ES"/>
          </a:p>
        </p:txBody>
      </p:sp>
      <p:sp>
        <p:nvSpPr>
          <p:cNvPr id="34820" name="Text Box 4"/>
          <p:cNvSpPr txBox="1">
            <a:spLocks noChangeArrowheads="1"/>
          </p:cNvSpPr>
          <p:nvPr/>
        </p:nvSpPr>
        <p:spPr bwMode="auto">
          <a:xfrm>
            <a:off x="323850" y="1196975"/>
            <a:ext cx="7561263"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VE" sz="1600">
              <a:latin typeface="Arial" charset="0"/>
            </a:endParaRPr>
          </a:p>
          <a:p>
            <a:pPr>
              <a:spcBef>
                <a:spcPct val="50000"/>
              </a:spcBef>
            </a:pPr>
            <a:r>
              <a:rPr lang="es-VE" sz="1600">
                <a:latin typeface="Arial" charset="0"/>
              </a:rPr>
              <a:t>	E</a:t>
            </a:r>
            <a:r>
              <a:rPr lang="es-ES" sz="1600">
                <a:latin typeface="Arial" charset="0"/>
              </a:rPr>
              <a:t>s usual denotar los conjuntos con letras mayúsculas.</a:t>
            </a:r>
          </a:p>
          <a:p>
            <a:pPr algn="ctr">
              <a:spcBef>
                <a:spcPct val="50000"/>
              </a:spcBef>
            </a:pPr>
            <a:r>
              <a:rPr lang="es-ES" sz="1600">
                <a:latin typeface="Arial" charset="0"/>
              </a:rPr>
              <a:t>A, B, X, Y, …</a:t>
            </a:r>
          </a:p>
          <a:p>
            <a:pPr>
              <a:spcBef>
                <a:spcPct val="50000"/>
              </a:spcBef>
            </a:pPr>
            <a:r>
              <a:rPr lang="es-VE" sz="1600">
                <a:latin typeface="Arial" charset="0"/>
              </a:rPr>
              <a:t>	</a:t>
            </a:r>
            <a:r>
              <a:rPr lang="es-ES" sz="1600">
                <a:latin typeface="Arial" charset="0"/>
              </a:rPr>
              <a:t>Los elementos de los conjuntos se representan con letras minúsculas.</a:t>
            </a:r>
          </a:p>
          <a:p>
            <a:pPr algn="ctr">
              <a:spcBef>
                <a:spcPct val="50000"/>
              </a:spcBef>
            </a:pPr>
            <a:r>
              <a:rPr lang="es-ES" sz="1600">
                <a:latin typeface="Arial" charset="0"/>
              </a:rPr>
              <a:t>a, b ,x , y, …</a:t>
            </a:r>
          </a:p>
          <a:p>
            <a:pPr>
              <a:spcBef>
                <a:spcPct val="50000"/>
              </a:spcBef>
            </a:pPr>
            <a:r>
              <a:rPr lang="es-VE" sz="1600">
                <a:latin typeface="Arial" charset="0"/>
              </a:rPr>
              <a:t>	</a:t>
            </a:r>
            <a:r>
              <a:rPr lang="es-ES" sz="1600">
                <a:latin typeface="Arial" charset="0"/>
              </a:rPr>
              <a:t>Al definir un conjunto por la efectiva enumeración de sus elementos, por ejemplo, el conjunto A que tiene por elementos a los números 1, 2, 3  y  4,  se escribe:</a:t>
            </a:r>
          </a:p>
          <a:p>
            <a:pPr algn="ctr">
              <a:spcBef>
                <a:spcPct val="50000"/>
              </a:spcBef>
            </a:pPr>
            <a:r>
              <a:rPr lang="es-ES" sz="1600">
                <a:latin typeface="Arial" charset="0"/>
              </a:rPr>
              <a:t>A =</a:t>
            </a:r>
            <a:r>
              <a:rPr lang="en-US" sz="1600">
                <a:latin typeface="Arial" charset="0"/>
                <a:cs typeface="Times New Roman" pitchFamily="18" charset="0"/>
              </a:rPr>
              <a:t>{ 1,2,3,4}</a:t>
            </a:r>
          </a:p>
          <a:p>
            <a:pPr>
              <a:spcBef>
                <a:spcPct val="50000"/>
              </a:spcBef>
            </a:pPr>
            <a:endParaRPr lang="es-ES" sz="1600">
              <a:latin typeface="Arial" charset="0"/>
            </a:endParaRPr>
          </a:p>
        </p:txBody>
      </p:sp>
      <p:sp>
        <p:nvSpPr>
          <p:cNvPr id="34841" name="AutoShape 25">
            <a:hlinkClick r:id="" action="ppaction://hlinkshowjump?jump=nextslide" highlightClick="1"/>
          </p:cNvPr>
          <p:cNvSpPr>
            <a:spLocks noChangeArrowheads="1"/>
          </p:cNvSpPr>
          <p:nvPr/>
        </p:nvSpPr>
        <p:spPr bwMode="auto">
          <a:xfrm>
            <a:off x="7239000" y="6019800"/>
            <a:ext cx="533400" cy="457200"/>
          </a:xfrm>
          <a:prstGeom prst="actionButtonForwardNex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4842" name="AutoShape 26">
            <a:hlinkClick r:id="" action="ppaction://hlinkshowjump?jump=previousslide" highlightClick="1"/>
          </p:cNvPr>
          <p:cNvSpPr>
            <a:spLocks noChangeArrowheads="1"/>
          </p:cNvSpPr>
          <p:nvPr/>
        </p:nvSpPr>
        <p:spPr bwMode="auto">
          <a:xfrm>
            <a:off x="6477000" y="6019800"/>
            <a:ext cx="533400" cy="457200"/>
          </a:xfrm>
          <a:prstGeom prst="actionButtonBackPrevious">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4844" name="WordArt 28"/>
          <p:cNvSpPr>
            <a:spLocks noChangeArrowheads="1" noChangeShapeType="1" noTextEdit="1"/>
          </p:cNvSpPr>
          <p:nvPr/>
        </p:nvSpPr>
        <p:spPr bwMode="auto">
          <a:xfrm>
            <a:off x="2555875" y="692150"/>
            <a:ext cx="3581400" cy="404813"/>
          </a:xfrm>
          <a:prstGeom prst="rect">
            <a:avLst/>
          </a:prstGeom>
        </p:spPr>
        <p:txBody>
          <a:bodyPr wrap="none" fromWordArt="1">
            <a:prstTxWarp prst="textPlain">
              <a:avLst>
                <a:gd name="adj" fmla="val 50000"/>
              </a:avLst>
            </a:prstTxWarp>
          </a:bodyPr>
          <a:lstStyle/>
          <a:p>
            <a:pPr algn="ctr"/>
            <a:r>
              <a:rPr lang="es-MX" sz="3600" kern="10" spc="720">
                <a:ln w="9525">
                  <a:solidFill>
                    <a:srgbClr val="008000"/>
                  </a:solidFill>
                  <a:round/>
                  <a:headEnd/>
                  <a:tailEnd/>
                </a:ln>
                <a:solidFill>
                  <a:srgbClr val="99CC00"/>
                </a:solidFill>
                <a:effectLst>
                  <a:outerShdw dist="45791" dir="3378596" algn="ctr" rotWithShape="0">
                    <a:srgbClr val="4D4D4D"/>
                  </a:outerShdw>
                </a:effectLst>
                <a:latin typeface="Arial Black"/>
              </a:rPr>
              <a:t>NOTACIÓN DE CONJUNTOS</a:t>
            </a:r>
          </a:p>
        </p:txBody>
      </p:sp>
      <p:sp>
        <p:nvSpPr>
          <p:cNvPr id="34866" name="Oval 50"/>
          <p:cNvSpPr>
            <a:spLocks noChangeArrowheads="1"/>
          </p:cNvSpPr>
          <p:nvPr/>
        </p:nvSpPr>
        <p:spPr bwMode="auto">
          <a:xfrm>
            <a:off x="1476375" y="4292600"/>
            <a:ext cx="2665413" cy="1368425"/>
          </a:xfrm>
          <a:prstGeom prst="ellipse">
            <a:avLst/>
          </a:prstGeom>
          <a:solidFill>
            <a:srgbClr val="FFCC66"/>
          </a:soli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4867" name="Text Box 51"/>
          <p:cNvSpPr txBox="1">
            <a:spLocks noChangeArrowheads="1"/>
          </p:cNvSpPr>
          <p:nvPr/>
        </p:nvSpPr>
        <p:spPr bwMode="auto">
          <a:xfrm>
            <a:off x="1763713" y="4652963"/>
            <a:ext cx="36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1</a:t>
            </a:r>
          </a:p>
        </p:txBody>
      </p:sp>
      <p:sp>
        <p:nvSpPr>
          <p:cNvPr id="34868" name="Text Box 52"/>
          <p:cNvSpPr txBox="1">
            <a:spLocks noChangeArrowheads="1"/>
          </p:cNvSpPr>
          <p:nvPr/>
        </p:nvSpPr>
        <p:spPr bwMode="auto">
          <a:xfrm>
            <a:off x="2124075" y="501332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3</a:t>
            </a:r>
          </a:p>
        </p:txBody>
      </p:sp>
      <p:sp>
        <p:nvSpPr>
          <p:cNvPr id="34869" name="Text Box 53"/>
          <p:cNvSpPr txBox="1">
            <a:spLocks noChangeArrowheads="1"/>
          </p:cNvSpPr>
          <p:nvPr/>
        </p:nvSpPr>
        <p:spPr bwMode="auto">
          <a:xfrm>
            <a:off x="2698750" y="45085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4</a:t>
            </a:r>
          </a:p>
        </p:txBody>
      </p:sp>
      <p:sp>
        <p:nvSpPr>
          <p:cNvPr id="34870" name="Text Box 54"/>
          <p:cNvSpPr txBox="1">
            <a:spLocks noChangeArrowheads="1"/>
          </p:cNvSpPr>
          <p:nvPr/>
        </p:nvSpPr>
        <p:spPr bwMode="auto">
          <a:xfrm>
            <a:off x="3492500" y="4868863"/>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2</a:t>
            </a:r>
          </a:p>
        </p:txBody>
      </p:sp>
    </p:spTree>
    <p:extLst>
      <p:ext uri="{BB962C8B-B14F-4D97-AF65-F5344CB8AC3E}">
        <p14:creationId xmlns:p14="http://schemas.microsoft.com/office/powerpoint/2010/main" val="1923441710"/>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2 Marcador de pie de página"/>
          <p:cNvSpPr>
            <a:spLocks noGrp="1"/>
          </p:cNvSpPr>
          <p:nvPr>
            <p:ph type="ftr" sz="quarter" idx="11"/>
          </p:nvPr>
        </p:nvSpPr>
        <p:spPr/>
        <p:txBody>
          <a:bodyPr/>
          <a:lstStyle/>
          <a:p>
            <a:r>
              <a:rPr lang="es-ES"/>
              <a:t>Conjuntos y Subconjuntos</a:t>
            </a:r>
          </a:p>
        </p:txBody>
      </p:sp>
      <p:sp>
        <p:nvSpPr>
          <p:cNvPr id="33" name="3 Marcador de número de diapositiva"/>
          <p:cNvSpPr>
            <a:spLocks noGrp="1"/>
          </p:cNvSpPr>
          <p:nvPr>
            <p:ph type="sldNum" sz="quarter" idx="12"/>
          </p:nvPr>
        </p:nvSpPr>
        <p:spPr/>
        <p:txBody>
          <a:bodyPr/>
          <a:lstStyle/>
          <a:p>
            <a:fld id="{D638F000-02B3-420B-B22E-1300369E08AD}" type="slidenum">
              <a:rPr lang="es-ES"/>
              <a:pPr/>
              <a:t>4</a:t>
            </a:fld>
            <a:endParaRPr lang="es-ES"/>
          </a:p>
        </p:txBody>
      </p:sp>
      <p:sp>
        <p:nvSpPr>
          <p:cNvPr id="33796" name="Rectangle 4"/>
          <p:cNvSpPr>
            <a:spLocks noChangeArrowheads="1"/>
          </p:cNvSpPr>
          <p:nvPr/>
        </p:nvSpPr>
        <p:spPr bwMode="auto">
          <a:xfrm>
            <a:off x="228600" y="1676400"/>
            <a:ext cx="7812088" cy="363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VE" sz="1600">
                <a:latin typeface="Arial" charset="0"/>
              </a:rPr>
              <a:t>	</a:t>
            </a:r>
          </a:p>
          <a:p>
            <a:endParaRPr lang="es-VE" sz="1600" b="1">
              <a:latin typeface="Arial" charset="0"/>
            </a:endParaRPr>
          </a:p>
          <a:p>
            <a:r>
              <a:rPr lang="es-VE" sz="1600">
                <a:latin typeface="Arial" charset="0"/>
              </a:rPr>
              <a:t>	Separando los elementos por comas y encerrándolos entre llaves {}. Esta forma es la llamada forma tabular de un conjunto. Pero si se define un conjunto enunciando propiedades que deben tener sus elementos como, por ejemplo, el conjunto B, conjunto de todos los números pares, entonces se emplea una letra, por lo general “x”, para representar un elemento cualquiera y se escribe:</a:t>
            </a:r>
          </a:p>
          <a:p>
            <a:endParaRPr lang="es-VE" sz="1600">
              <a:latin typeface="Arial" charset="0"/>
            </a:endParaRPr>
          </a:p>
          <a:p>
            <a:pPr algn="ctr"/>
            <a:r>
              <a:rPr lang="es-VE" sz="1600">
                <a:latin typeface="Arial" charset="0"/>
              </a:rPr>
              <a:t>B={x / x es par}</a:t>
            </a:r>
          </a:p>
          <a:p>
            <a:pPr algn="ctr"/>
            <a:endParaRPr lang="es-VE" sz="1600">
              <a:latin typeface="Arial" charset="0"/>
            </a:endParaRPr>
          </a:p>
          <a:p>
            <a:r>
              <a:rPr lang="es-VE" sz="1600">
                <a:latin typeface="Arial" charset="0"/>
              </a:rPr>
              <a:t>	Lo que se lee” B es el conjunto de todos los números x tales que x es par”. Se dice que esta es la forma definir por comprensión o constructiva de un conjunto. Téngase en cuenta que la barra vertical “/” se lee tales que.</a:t>
            </a:r>
          </a:p>
          <a:p>
            <a:pPr>
              <a:spcBef>
                <a:spcPct val="50000"/>
              </a:spcBef>
            </a:pPr>
            <a:endParaRPr lang="es-VE" sz="1600">
              <a:latin typeface="Arial" charset="0"/>
            </a:endParaRPr>
          </a:p>
        </p:txBody>
      </p:sp>
      <p:sp>
        <p:nvSpPr>
          <p:cNvPr id="33800" name="AutoShape 8">
            <a:hlinkClick r:id="" action="ppaction://hlinkshowjump?jump=nextslide" highlightClick="1"/>
          </p:cNvPr>
          <p:cNvSpPr>
            <a:spLocks noChangeArrowheads="1"/>
          </p:cNvSpPr>
          <p:nvPr/>
        </p:nvSpPr>
        <p:spPr bwMode="auto">
          <a:xfrm>
            <a:off x="7391400" y="6019800"/>
            <a:ext cx="533400" cy="457200"/>
          </a:xfrm>
          <a:prstGeom prst="actionButtonForwardNex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3801" name="AutoShape 9">
            <a:hlinkClick r:id="" action="ppaction://hlinkshowjump?jump=previousslide" highlightClick="1"/>
          </p:cNvPr>
          <p:cNvSpPr>
            <a:spLocks noChangeArrowheads="1"/>
          </p:cNvSpPr>
          <p:nvPr/>
        </p:nvSpPr>
        <p:spPr bwMode="auto">
          <a:xfrm>
            <a:off x="6629400" y="6019800"/>
            <a:ext cx="533400" cy="457200"/>
          </a:xfrm>
          <a:prstGeom prst="actionButtonBackPrevious">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3803" name="WordArt 11"/>
          <p:cNvSpPr>
            <a:spLocks noChangeArrowheads="1" noChangeShapeType="1" noTextEdit="1"/>
          </p:cNvSpPr>
          <p:nvPr/>
        </p:nvSpPr>
        <p:spPr bwMode="auto">
          <a:xfrm>
            <a:off x="2803525" y="908050"/>
            <a:ext cx="4648200" cy="419100"/>
          </a:xfrm>
          <a:prstGeom prst="rect">
            <a:avLst/>
          </a:prstGeom>
        </p:spPr>
        <p:txBody>
          <a:bodyPr wrap="none" fromWordArt="1">
            <a:prstTxWarp prst="textPlain">
              <a:avLst>
                <a:gd name="adj" fmla="val 50000"/>
              </a:avLst>
            </a:prstTxWarp>
          </a:bodyPr>
          <a:lstStyle/>
          <a:p>
            <a:pPr algn="ctr"/>
            <a:r>
              <a:rPr lang="es-MX" sz="3600" kern="10" spc="720">
                <a:ln w="9525">
                  <a:solidFill>
                    <a:srgbClr val="008000"/>
                  </a:solidFill>
                  <a:round/>
                  <a:headEnd/>
                  <a:tailEnd/>
                </a:ln>
                <a:solidFill>
                  <a:srgbClr val="99CC00"/>
                </a:solidFill>
                <a:effectLst>
                  <a:outerShdw dist="45791" dir="3378596" algn="ctr" rotWithShape="0">
                    <a:srgbClr val="4D4D4D"/>
                  </a:outerShdw>
                </a:effectLst>
                <a:latin typeface="Arial Black"/>
              </a:rPr>
              <a:t>CÓMO SE ESCRIBEN LOS CONJUNTOS</a:t>
            </a:r>
          </a:p>
        </p:txBody>
      </p:sp>
      <p:sp>
        <p:nvSpPr>
          <p:cNvPr id="33846" name="Oval 54"/>
          <p:cNvSpPr>
            <a:spLocks noChangeArrowheads="1"/>
          </p:cNvSpPr>
          <p:nvPr/>
        </p:nvSpPr>
        <p:spPr bwMode="auto">
          <a:xfrm>
            <a:off x="395288" y="476250"/>
            <a:ext cx="1800225" cy="865188"/>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3847" name="Oval 55"/>
          <p:cNvSpPr>
            <a:spLocks noChangeArrowheads="1"/>
          </p:cNvSpPr>
          <p:nvPr/>
        </p:nvSpPr>
        <p:spPr bwMode="auto">
          <a:xfrm>
            <a:off x="684213" y="765175"/>
            <a:ext cx="1223962" cy="576263"/>
          </a:xfrm>
          <a:prstGeom prst="ellipse">
            <a:avLst/>
          </a:prstGeom>
          <a:solidFill>
            <a:srgbClr val="FFFF99"/>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3848" name="Text Box 56"/>
          <p:cNvSpPr txBox="1">
            <a:spLocks noChangeArrowheads="1"/>
          </p:cNvSpPr>
          <p:nvPr/>
        </p:nvSpPr>
        <p:spPr bwMode="auto">
          <a:xfrm>
            <a:off x="1042988" y="404813"/>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A</a:t>
            </a:r>
          </a:p>
        </p:txBody>
      </p:sp>
      <p:sp>
        <p:nvSpPr>
          <p:cNvPr id="33849" name="Text Box 57"/>
          <p:cNvSpPr txBox="1">
            <a:spLocks noChangeArrowheads="1"/>
          </p:cNvSpPr>
          <p:nvPr/>
        </p:nvSpPr>
        <p:spPr bwMode="auto">
          <a:xfrm>
            <a:off x="1258888" y="811213"/>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C</a:t>
            </a:r>
          </a:p>
        </p:txBody>
      </p:sp>
    </p:spTree>
    <p:extLst>
      <p:ext uri="{BB962C8B-B14F-4D97-AF65-F5344CB8AC3E}">
        <p14:creationId xmlns:p14="http://schemas.microsoft.com/office/powerpoint/2010/main" val="876876773"/>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2 Marcador de pie de página"/>
          <p:cNvSpPr>
            <a:spLocks noGrp="1"/>
          </p:cNvSpPr>
          <p:nvPr>
            <p:ph type="ftr" sz="quarter" idx="11"/>
          </p:nvPr>
        </p:nvSpPr>
        <p:spPr/>
        <p:txBody>
          <a:bodyPr/>
          <a:lstStyle/>
          <a:p>
            <a:r>
              <a:rPr lang="es-ES"/>
              <a:t>Conjuntos y Subconjuntos</a:t>
            </a:r>
          </a:p>
        </p:txBody>
      </p:sp>
      <p:sp>
        <p:nvSpPr>
          <p:cNvPr id="45" name="3 Marcador de número de diapositiva"/>
          <p:cNvSpPr>
            <a:spLocks noGrp="1"/>
          </p:cNvSpPr>
          <p:nvPr>
            <p:ph type="sldNum" sz="quarter" idx="12"/>
          </p:nvPr>
        </p:nvSpPr>
        <p:spPr/>
        <p:txBody>
          <a:bodyPr/>
          <a:lstStyle/>
          <a:p>
            <a:fld id="{14655155-B935-4F2C-8DD6-D9D149A85EAC}" type="slidenum">
              <a:rPr lang="es-ES"/>
              <a:pPr/>
              <a:t>5</a:t>
            </a:fld>
            <a:endParaRPr lang="es-ES"/>
          </a:p>
        </p:txBody>
      </p:sp>
      <p:sp>
        <p:nvSpPr>
          <p:cNvPr id="35858" name="AutoShape 18">
            <a:hlinkClick r:id="" action="ppaction://hlinkshowjump?jump=nextslide" highlightClick="1"/>
          </p:cNvPr>
          <p:cNvSpPr>
            <a:spLocks noChangeArrowheads="1"/>
          </p:cNvSpPr>
          <p:nvPr/>
        </p:nvSpPr>
        <p:spPr bwMode="auto">
          <a:xfrm>
            <a:off x="7391400" y="6019800"/>
            <a:ext cx="533400" cy="457200"/>
          </a:xfrm>
          <a:prstGeom prst="actionButtonForwardNex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5859" name="AutoShape 19">
            <a:hlinkClick r:id="" action="ppaction://hlinkshowjump?jump=previousslide" highlightClick="1"/>
          </p:cNvPr>
          <p:cNvSpPr>
            <a:spLocks noChangeArrowheads="1"/>
          </p:cNvSpPr>
          <p:nvPr/>
        </p:nvSpPr>
        <p:spPr bwMode="auto">
          <a:xfrm>
            <a:off x="6629400" y="6019800"/>
            <a:ext cx="533400" cy="457200"/>
          </a:xfrm>
          <a:prstGeom prst="actionButtonBackPrevious">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nvGrpSpPr>
          <p:cNvPr id="35869" name="Group 29"/>
          <p:cNvGrpSpPr>
            <a:grpSpLocks/>
          </p:cNvGrpSpPr>
          <p:nvPr/>
        </p:nvGrpSpPr>
        <p:grpSpPr bwMode="auto">
          <a:xfrm>
            <a:off x="533400" y="1773238"/>
            <a:ext cx="7391400" cy="2414587"/>
            <a:chOff x="288" y="720"/>
            <a:chExt cx="4656" cy="1521"/>
          </a:xfrm>
        </p:grpSpPr>
        <p:sp>
          <p:nvSpPr>
            <p:cNvPr id="35856" name="Text Box 16"/>
            <p:cNvSpPr txBox="1">
              <a:spLocks noChangeArrowheads="1"/>
            </p:cNvSpPr>
            <p:nvPr/>
          </p:nvSpPr>
          <p:spPr bwMode="auto">
            <a:xfrm>
              <a:off x="288" y="720"/>
              <a:ext cx="4656" cy="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VE" sz="1600" dirty="0">
                  <a:latin typeface="Arial" charset="0"/>
                </a:rPr>
                <a:t>	Para indicar que un elemento pertenece  a un conjunto, se escribe el signo     .</a:t>
              </a:r>
            </a:p>
            <a:p>
              <a:pPr>
                <a:spcBef>
                  <a:spcPct val="50000"/>
                </a:spcBef>
              </a:pPr>
              <a:r>
                <a:rPr lang="es-VE" sz="1600" dirty="0">
                  <a:latin typeface="Arial" charset="0"/>
                </a:rPr>
                <a:t>	Así: a       {vocales} quiere decir que a es un elemento del conjunto de las vocales. Para indicar que un conjunto no pertenece a un conjunto, se escribe el signo           , pero cruzado con una raya       .Al escribir  z            {vocales}, se indica que la letra z no pertenece al conjunto de las vocales.</a:t>
              </a:r>
            </a:p>
            <a:p>
              <a:pPr>
                <a:spcBef>
                  <a:spcPct val="50000"/>
                </a:spcBef>
              </a:pPr>
              <a:r>
                <a:rPr lang="es-VE" sz="1600" dirty="0">
                  <a:latin typeface="Arial" charset="0"/>
                </a:rPr>
                <a:t>	Representación gráfica:</a:t>
              </a:r>
            </a:p>
            <a:p>
              <a:pPr>
                <a:spcBef>
                  <a:spcPct val="50000"/>
                </a:spcBef>
              </a:pPr>
              <a:r>
                <a:rPr lang="es-VE" sz="1600" dirty="0">
                  <a:latin typeface="Arial" charset="0"/>
                </a:rPr>
                <a:t>                               </a:t>
              </a:r>
              <a:endParaRPr lang="es-ES" sz="1600" dirty="0">
                <a:latin typeface="Arial" charset="0"/>
              </a:endParaRPr>
            </a:p>
          </p:txBody>
        </p:sp>
        <p:grpSp>
          <p:nvGrpSpPr>
            <p:cNvPr id="35868" name="Group 28"/>
            <p:cNvGrpSpPr>
              <a:grpSpLocks/>
            </p:cNvGrpSpPr>
            <p:nvPr/>
          </p:nvGrpSpPr>
          <p:grpSpPr bwMode="auto">
            <a:xfrm>
              <a:off x="624" y="864"/>
              <a:ext cx="3848" cy="768"/>
              <a:chOff x="624" y="864"/>
              <a:chExt cx="3848" cy="768"/>
            </a:xfrm>
          </p:grpSpPr>
          <p:graphicFrame>
            <p:nvGraphicFramePr>
              <p:cNvPr id="35862" name="Object 22"/>
              <p:cNvGraphicFramePr>
                <a:graphicFrameLocks noChangeAspect="1"/>
              </p:cNvGraphicFramePr>
              <p:nvPr/>
            </p:nvGraphicFramePr>
            <p:xfrm>
              <a:off x="624" y="864"/>
              <a:ext cx="192" cy="192"/>
            </p:xfrm>
            <a:graphic>
              <a:graphicData uri="http://schemas.openxmlformats.org/presentationml/2006/ole">
                <mc:AlternateContent xmlns:mc="http://schemas.openxmlformats.org/markup-compatibility/2006">
                  <mc:Choice xmlns:v="urn:schemas-microsoft-com:vml" Requires="v">
                    <p:oleObj spid="_x0000_s1161" name="Ecuación" r:id="rId3" imgW="126720" imgH="126720" progId="Equation.3">
                      <p:embed/>
                    </p:oleObj>
                  </mc:Choice>
                  <mc:Fallback>
                    <p:oleObj name="Ecuación" r:id="rId3" imgW="12672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64"/>
                            <a:ext cx="19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63" name="Object 23"/>
              <p:cNvGraphicFramePr>
                <a:graphicFrameLocks noChangeAspect="1"/>
              </p:cNvGraphicFramePr>
              <p:nvPr/>
            </p:nvGraphicFramePr>
            <p:xfrm>
              <a:off x="1248" y="1104"/>
              <a:ext cx="192" cy="192"/>
            </p:xfrm>
            <a:graphic>
              <a:graphicData uri="http://schemas.openxmlformats.org/presentationml/2006/ole">
                <mc:AlternateContent xmlns:mc="http://schemas.openxmlformats.org/markup-compatibility/2006">
                  <mc:Choice xmlns:v="urn:schemas-microsoft-com:vml" Requires="v">
                    <p:oleObj spid="_x0000_s1162" name="Ecuación" r:id="rId5" imgW="126720" imgH="126720" progId="Equation.3">
                      <p:embed/>
                    </p:oleObj>
                  </mc:Choice>
                  <mc:Fallback>
                    <p:oleObj name="Ecuación" r:id="rId5" imgW="12672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1104"/>
                            <a:ext cx="19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64" name="Object 24"/>
              <p:cNvGraphicFramePr>
                <a:graphicFrameLocks noChangeAspect="1"/>
              </p:cNvGraphicFramePr>
              <p:nvPr/>
            </p:nvGraphicFramePr>
            <p:xfrm>
              <a:off x="1296" y="1440"/>
              <a:ext cx="192" cy="192"/>
            </p:xfrm>
            <a:graphic>
              <a:graphicData uri="http://schemas.openxmlformats.org/presentationml/2006/ole">
                <mc:AlternateContent xmlns:mc="http://schemas.openxmlformats.org/markup-compatibility/2006">
                  <mc:Choice xmlns:v="urn:schemas-microsoft-com:vml" Requires="v">
                    <p:oleObj spid="_x0000_s1163" name="Ecuación" r:id="rId6" imgW="126720" imgH="126720" progId="Equation.3">
                      <p:embed/>
                    </p:oleObj>
                  </mc:Choice>
                  <mc:Fallback>
                    <p:oleObj name="Ecuación" r:id="rId6" imgW="12672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1440"/>
                            <a:ext cx="19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66" name="Object 26"/>
              <p:cNvGraphicFramePr>
                <a:graphicFrameLocks noChangeAspect="1"/>
              </p:cNvGraphicFramePr>
              <p:nvPr/>
            </p:nvGraphicFramePr>
            <p:xfrm>
              <a:off x="4272" y="1392"/>
              <a:ext cx="200" cy="240"/>
            </p:xfrm>
            <a:graphic>
              <a:graphicData uri="http://schemas.openxmlformats.org/presentationml/2006/ole">
                <mc:AlternateContent xmlns:mc="http://schemas.openxmlformats.org/markup-compatibility/2006">
                  <mc:Choice xmlns:v="urn:schemas-microsoft-com:vml" Requires="v">
                    <p:oleObj spid="_x0000_s1164" name="Ecuación" r:id="rId7" imgW="126720" imgH="152280" progId="Equation.3">
                      <p:embed/>
                    </p:oleObj>
                  </mc:Choice>
                  <mc:Fallback>
                    <p:oleObj name="Ecuación" r:id="rId7" imgW="126720" imgH="152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1392"/>
                            <a:ext cx="20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67" name="Object 27"/>
              <p:cNvGraphicFramePr>
                <a:graphicFrameLocks noChangeAspect="1"/>
              </p:cNvGraphicFramePr>
              <p:nvPr/>
            </p:nvGraphicFramePr>
            <p:xfrm>
              <a:off x="3216" y="1392"/>
              <a:ext cx="200" cy="240"/>
            </p:xfrm>
            <a:graphic>
              <a:graphicData uri="http://schemas.openxmlformats.org/presentationml/2006/ole">
                <mc:AlternateContent xmlns:mc="http://schemas.openxmlformats.org/markup-compatibility/2006">
                  <mc:Choice xmlns:v="urn:schemas-microsoft-com:vml" Requires="v">
                    <p:oleObj spid="_x0000_s1165" name="Ecuación" r:id="rId9" imgW="126720" imgH="152280" progId="Equation.3">
                      <p:embed/>
                    </p:oleObj>
                  </mc:Choice>
                  <mc:Fallback>
                    <p:oleObj name="Ecuación" r:id="rId9" imgW="126720" imgH="152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 y="1392"/>
                            <a:ext cx="20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35870" name="WordArt 30"/>
          <p:cNvSpPr>
            <a:spLocks noChangeArrowheads="1" noChangeShapeType="1" noTextEdit="1"/>
          </p:cNvSpPr>
          <p:nvPr/>
        </p:nvSpPr>
        <p:spPr bwMode="auto">
          <a:xfrm>
            <a:off x="2362200" y="548680"/>
            <a:ext cx="4267200" cy="328612"/>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a:rPr>
              <a:t>SÍMBOLOS DE LOS CONJUNTOS</a:t>
            </a:r>
          </a:p>
        </p:txBody>
      </p:sp>
      <p:sp>
        <p:nvSpPr>
          <p:cNvPr id="35892" name="Oval 52"/>
          <p:cNvSpPr>
            <a:spLocks noChangeArrowheads="1"/>
          </p:cNvSpPr>
          <p:nvPr/>
        </p:nvSpPr>
        <p:spPr bwMode="auto">
          <a:xfrm>
            <a:off x="1835150" y="4005263"/>
            <a:ext cx="2665413" cy="1368425"/>
          </a:xfrm>
          <a:prstGeom prst="ellipse">
            <a:avLst/>
          </a:prstGeom>
          <a:solidFill>
            <a:srgbClr val="FFCC66"/>
          </a:soli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5893" name="Oval 53"/>
          <p:cNvSpPr>
            <a:spLocks noChangeArrowheads="1"/>
          </p:cNvSpPr>
          <p:nvPr/>
        </p:nvSpPr>
        <p:spPr bwMode="auto">
          <a:xfrm>
            <a:off x="5075238" y="4005263"/>
            <a:ext cx="1296987" cy="936625"/>
          </a:xfrm>
          <a:prstGeom prst="ellipse">
            <a:avLst/>
          </a:prstGeom>
          <a:solidFill>
            <a:srgbClr val="FFCC66"/>
          </a:soli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5894" name="Text Box 54"/>
          <p:cNvSpPr txBox="1">
            <a:spLocks noChangeArrowheads="1"/>
          </p:cNvSpPr>
          <p:nvPr/>
        </p:nvSpPr>
        <p:spPr bwMode="auto">
          <a:xfrm>
            <a:off x="2124075" y="42926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a</a:t>
            </a:r>
          </a:p>
        </p:txBody>
      </p:sp>
      <p:sp>
        <p:nvSpPr>
          <p:cNvPr id="35895" name="Text Box 55"/>
          <p:cNvSpPr txBox="1">
            <a:spLocks noChangeArrowheads="1"/>
          </p:cNvSpPr>
          <p:nvPr/>
        </p:nvSpPr>
        <p:spPr bwMode="auto">
          <a:xfrm>
            <a:off x="2555875" y="47244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o</a:t>
            </a:r>
          </a:p>
        </p:txBody>
      </p:sp>
      <p:sp>
        <p:nvSpPr>
          <p:cNvPr id="35896" name="Text Box 56"/>
          <p:cNvSpPr txBox="1">
            <a:spLocks noChangeArrowheads="1"/>
          </p:cNvSpPr>
          <p:nvPr/>
        </p:nvSpPr>
        <p:spPr bwMode="auto">
          <a:xfrm>
            <a:off x="3348038" y="4652963"/>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i</a:t>
            </a:r>
          </a:p>
        </p:txBody>
      </p:sp>
      <p:sp>
        <p:nvSpPr>
          <p:cNvPr id="35897" name="Text Box 57"/>
          <p:cNvSpPr txBox="1">
            <a:spLocks noChangeArrowheads="1"/>
          </p:cNvSpPr>
          <p:nvPr/>
        </p:nvSpPr>
        <p:spPr bwMode="auto">
          <a:xfrm>
            <a:off x="2987675" y="40767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u</a:t>
            </a:r>
          </a:p>
        </p:txBody>
      </p:sp>
      <p:sp>
        <p:nvSpPr>
          <p:cNvPr id="35899" name="Text Box 59"/>
          <p:cNvSpPr txBox="1">
            <a:spLocks noChangeArrowheads="1"/>
          </p:cNvSpPr>
          <p:nvPr/>
        </p:nvSpPr>
        <p:spPr bwMode="auto">
          <a:xfrm>
            <a:off x="3779838" y="4221163"/>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e</a:t>
            </a:r>
          </a:p>
        </p:txBody>
      </p:sp>
      <p:sp>
        <p:nvSpPr>
          <p:cNvPr id="35900" name="Text Box 60"/>
          <p:cNvSpPr txBox="1">
            <a:spLocks noChangeArrowheads="1"/>
          </p:cNvSpPr>
          <p:nvPr/>
        </p:nvSpPr>
        <p:spPr bwMode="auto">
          <a:xfrm>
            <a:off x="1619250" y="5516563"/>
            <a:ext cx="266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600"/>
              <a:t>Conjunto de las vocales</a:t>
            </a:r>
          </a:p>
        </p:txBody>
      </p:sp>
      <p:sp>
        <p:nvSpPr>
          <p:cNvPr id="35901" name="Text Box 61"/>
          <p:cNvSpPr txBox="1">
            <a:spLocks noChangeArrowheads="1"/>
          </p:cNvSpPr>
          <p:nvPr/>
        </p:nvSpPr>
        <p:spPr bwMode="auto">
          <a:xfrm>
            <a:off x="5508625" y="4221163"/>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Z</a:t>
            </a:r>
          </a:p>
        </p:txBody>
      </p:sp>
    </p:spTree>
    <p:extLst>
      <p:ext uri="{BB962C8B-B14F-4D97-AF65-F5344CB8AC3E}">
        <p14:creationId xmlns:p14="http://schemas.microsoft.com/office/powerpoint/2010/main" val="90949531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2 Marcador de pie de página"/>
          <p:cNvSpPr>
            <a:spLocks noGrp="1"/>
          </p:cNvSpPr>
          <p:nvPr>
            <p:ph type="ftr" sz="quarter" idx="11"/>
          </p:nvPr>
        </p:nvSpPr>
        <p:spPr/>
        <p:txBody>
          <a:bodyPr/>
          <a:lstStyle/>
          <a:p>
            <a:r>
              <a:rPr lang="es-ES"/>
              <a:t>Conjuntos y Subconjuntos</a:t>
            </a:r>
          </a:p>
        </p:txBody>
      </p:sp>
      <p:sp>
        <p:nvSpPr>
          <p:cNvPr id="33" name="3 Marcador de número de diapositiva"/>
          <p:cNvSpPr>
            <a:spLocks noGrp="1"/>
          </p:cNvSpPr>
          <p:nvPr>
            <p:ph type="sldNum" sz="quarter" idx="12"/>
          </p:nvPr>
        </p:nvSpPr>
        <p:spPr/>
        <p:txBody>
          <a:bodyPr/>
          <a:lstStyle/>
          <a:p>
            <a:fld id="{46D9974E-C6CE-4237-B742-20F2F88A3E2A}" type="slidenum">
              <a:rPr lang="es-ES"/>
              <a:pPr/>
              <a:t>6</a:t>
            </a:fld>
            <a:endParaRPr lang="es-ES"/>
          </a:p>
        </p:txBody>
      </p:sp>
      <p:sp>
        <p:nvSpPr>
          <p:cNvPr id="28679" name="Text Box 7"/>
          <p:cNvSpPr txBox="1">
            <a:spLocks noChangeArrowheads="1"/>
          </p:cNvSpPr>
          <p:nvPr/>
        </p:nvSpPr>
        <p:spPr bwMode="auto">
          <a:xfrm>
            <a:off x="381000" y="2057400"/>
            <a:ext cx="73152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VE" sz="1600" dirty="0">
                <a:latin typeface="Arial" charset="0"/>
              </a:rPr>
              <a:t>	Los conjuntos pueden ser </a:t>
            </a:r>
            <a:r>
              <a:rPr lang="es-VE" sz="1600" b="1" i="1" dirty="0">
                <a:latin typeface="Arial" charset="0"/>
              </a:rPr>
              <a:t>finitos o infinitos</a:t>
            </a:r>
            <a:r>
              <a:rPr lang="es-VE" sz="1600" dirty="0">
                <a:latin typeface="Arial" charset="0"/>
              </a:rPr>
              <a:t>. Intuitivamente un conjunto puede ser finito si consta de un cierto numero de elementos distintos, es decir, si al contar los diferentes elementos del conjunto el proceso del contar puede acabar. Si no, el conjunto es infinito. </a:t>
            </a:r>
          </a:p>
          <a:p>
            <a:pPr>
              <a:spcBef>
                <a:spcPct val="50000"/>
              </a:spcBef>
            </a:pPr>
            <a:endParaRPr lang="es-VE" sz="1600" b="1" dirty="0">
              <a:latin typeface="Arial" charset="0"/>
            </a:endParaRPr>
          </a:p>
          <a:p>
            <a:pPr>
              <a:spcBef>
                <a:spcPct val="50000"/>
              </a:spcBef>
            </a:pPr>
            <a:r>
              <a:rPr lang="es-VE" sz="1600" b="1" dirty="0">
                <a:latin typeface="Arial" charset="0"/>
              </a:rPr>
              <a:t>EJEMPLOS:</a:t>
            </a:r>
          </a:p>
          <a:p>
            <a:pPr>
              <a:spcBef>
                <a:spcPct val="50000"/>
              </a:spcBef>
            </a:pPr>
            <a:r>
              <a:rPr lang="es-VE" sz="1600" b="1" dirty="0">
                <a:latin typeface="Arial" charset="0"/>
              </a:rPr>
              <a:t>	</a:t>
            </a:r>
            <a:r>
              <a:rPr lang="es-VE" sz="1600" dirty="0">
                <a:latin typeface="Arial" charset="0"/>
              </a:rPr>
              <a:t>Si M es el conjunto de los días de la semana, entonces M es finito.</a:t>
            </a:r>
          </a:p>
          <a:p>
            <a:pPr>
              <a:spcBef>
                <a:spcPct val="50000"/>
              </a:spcBef>
            </a:pPr>
            <a:r>
              <a:rPr lang="es-VE" sz="1600" dirty="0">
                <a:latin typeface="Arial" charset="0"/>
              </a:rPr>
              <a:t>	Si N={2,4,6,8,...}, entonces N es infinito.</a:t>
            </a:r>
          </a:p>
          <a:p>
            <a:pPr>
              <a:spcBef>
                <a:spcPct val="50000"/>
              </a:spcBef>
            </a:pPr>
            <a:r>
              <a:rPr lang="es-VE" sz="1600" dirty="0">
                <a:latin typeface="Arial" charset="0"/>
              </a:rPr>
              <a:t>	Si P={x/x es un río de la tierra}, entonces P es también finito aunque sea difícil de contar los ríos del mundo se puede </a:t>
            </a:r>
            <a:r>
              <a:rPr lang="es-VE" sz="1600" dirty="0" smtClean="0">
                <a:latin typeface="Arial" charset="0"/>
              </a:rPr>
              <a:t>hacer.</a:t>
            </a:r>
            <a:endParaRPr lang="es-ES" sz="1600" dirty="0">
              <a:latin typeface="Arial" charset="0"/>
            </a:endParaRPr>
          </a:p>
        </p:txBody>
      </p:sp>
      <p:sp>
        <p:nvSpPr>
          <p:cNvPr id="28680" name="AutoShape 8">
            <a:hlinkClick r:id="" action="ppaction://hlinkshowjump?jump=nextslide" highlightClick="1"/>
          </p:cNvPr>
          <p:cNvSpPr>
            <a:spLocks noChangeArrowheads="1"/>
          </p:cNvSpPr>
          <p:nvPr/>
        </p:nvSpPr>
        <p:spPr bwMode="auto">
          <a:xfrm>
            <a:off x="7391400" y="6019800"/>
            <a:ext cx="533400" cy="457200"/>
          </a:xfrm>
          <a:prstGeom prst="actionButtonForwardNex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8681" name="AutoShape 9">
            <a:hlinkClick r:id="" action="ppaction://hlinkshowjump?jump=previousslide" highlightClick="1"/>
          </p:cNvPr>
          <p:cNvSpPr>
            <a:spLocks noChangeArrowheads="1"/>
          </p:cNvSpPr>
          <p:nvPr/>
        </p:nvSpPr>
        <p:spPr bwMode="auto">
          <a:xfrm>
            <a:off x="6629400" y="6019800"/>
            <a:ext cx="533400" cy="457200"/>
          </a:xfrm>
          <a:prstGeom prst="actionButtonBackPrevious">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8683" name="WordArt 11"/>
          <p:cNvSpPr>
            <a:spLocks noChangeArrowheads="1" noChangeShapeType="1" noTextEdit="1"/>
          </p:cNvSpPr>
          <p:nvPr/>
        </p:nvSpPr>
        <p:spPr bwMode="auto">
          <a:xfrm>
            <a:off x="2740025" y="908050"/>
            <a:ext cx="3200400" cy="4191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a:rPr>
              <a:t>TIPOS DE CONJUNTOS</a:t>
            </a:r>
          </a:p>
        </p:txBody>
      </p:sp>
      <p:sp>
        <p:nvSpPr>
          <p:cNvPr id="28769" name="Oval 97"/>
          <p:cNvSpPr>
            <a:spLocks noChangeArrowheads="1"/>
          </p:cNvSpPr>
          <p:nvPr/>
        </p:nvSpPr>
        <p:spPr bwMode="auto">
          <a:xfrm>
            <a:off x="395288" y="476250"/>
            <a:ext cx="1800225" cy="865188"/>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8770" name="Oval 98"/>
          <p:cNvSpPr>
            <a:spLocks noChangeArrowheads="1"/>
          </p:cNvSpPr>
          <p:nvPr/>
        </p:nvSpPr>
        <p:spPr bwMode="auto">
          <a:xfrm>
            <a:off x="684213" y="765175"/>
            <a:ext cx="1223962" cy="576263"/>
          </a:xfrm>
          <a:prstGeom prst="ellipse">
            <a:avLst/>
          </a:prstGeom>
          <a:solidFill>
            <a:srgbClr val="FFFF99"/>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8771" name="Text Box 99"/>
          <p:cNvSpPr txBox="1">
            <a:spLocks noChangeArrowheads="1"/>
          </p:cNvSpPr>
          <p:nvPr/>
        </p:nvSpPr>
        <p:spPr bwMode="auto">
          <a:xfrm>
            <a:off x="1042988" y="404813"/>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A</a:t>
            </a:r>
          </a:p>
        </p:txBody>
      </p:sp>
      <p:sp>
        <p:nvSpPr>
          <p:cNvPr id="28772" name="Text Box 100"/>
          <p:cNvSpPr txBox="1">
            <a:spLocks noChangeArrowheads="1"/>
          </p:cNvSpPr>
          <p:nvPr/>
        </p:nvSpPr>
        <p:spPr bwMode="auto">
          <a:xfrm>
            <a:off x="1258888" y="811213"/>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C</a:t>
            </a:r>
          </a:p>
        </p:txBody>
      </p:sp>
    </p:spTree>
    <p:extLst>
      <p:ext uri="{BB962C8B-B14F-4D97-AF65-F5344CB8AC3E}">
        <p14:creationId xmlns:p14="http://schemas.microsoft.com/office/powerpoint/2010/main" val="3180450631"/>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37068" y="1916832"/>
            <a:ext cx="7354355" cy="1200329"/>
          </a:xfrm>
          <a:prstGeom prst="rect">
            <a:avLst/>
          </a:prstGeom>
        </p:spPr>
        <p:txBody>
          <a:bodyPr wrap="square">
            <a:spAutoFit/>
          </a:bodyPr>
          <a:lstStyle/>
          <a:p>
            <a:r>
              <a:rPr lang="es-MX" dirty="0"/>
              <a:t>Se denomina </a:t>
            </a:r>
            <a:r>
              <a:rPr lang="es-MX" b="1" i="1" dirty="0"/>
              <a:t>cardinal </a:t>
            </a:r>
            <a:r>
              <a:rPr lang="es-MX" dirty="0"/>
              <a:t>del conjunto al nº de sus elementos, y se dice que el conjunto es </a:t>
            </a:r>
            <a:r>
              <a:rPr lang="es-MX" b="1" i="1" dirty="0"/>
              <a:t>finito</a:t>
            </a:r>
            <a:r>
              <a:rPr lang="es-MX" dirty="0"/>
              <a:t>. Es </a:t>
            </a:r>
            <a:r>
              <a:rPr lang="es-MX" dirty="0" smtClean="0"/>
              <a:t>usual utilizar </a:t>
            </a:r>
            <a:r>
              <a:rPr lang="es-MX" dirty="0"/>
              <a:t>la notación </a:t>
            </a:r>
            <a:r>
              <a:rPr lang="es-MX" i="1" dirty="0"/>
              <a:t>n</a:t>
            </a:r>
            <a:r>
              <a:rPr lang="es-MX" dirty="0"/>
              <a:t>(</a:t>
            </a:r>
            <a:r>
              <a:rPr lang="es-MX" i="1" dirty="0"/>
              <a:t>A</a:t>
            </a:r>
            <a:r>
              <a:rPr lang="es-MX" dirty="0"/>
              <a:t>) para indicar el cardinal del conjunto </a:t>
            </a:r>
            <a:r>
              <a:rPr lang="es-MX" i="1" dirty="0"/>
              <a:t>A</a:t>
            </a:r>
            <a:r>
              <a:rPr lang="es-MX" dirty="0"/>
              <a:t>. Por ejemplo </a:t>
            </a:r>
            <a:r>
              <a:rPr lang="es-MX" i="1" dirty="0" smtClean="0"/>
              <a:t>n</a:t>
            </a:r>
            <a:r>
              <a:rPr lang="es-MX" dirty="0" smtClean="0"/>
              <a:t>(</a:t>
            </a:r>
            <a:r>
              <a:rPr lang="es-MX" i="1" dirty="0" smtClean="0"/>
              <a:t>vocales</a:t>
            </a:r>
            <a:r>
              <a:rPr lang="es-MX" dirty="0" smtClean="0"/>
              <a:t>) = 5. Si </a:t>
            </a:r>
            <a:r>
              <a:rPr lang="es-MX" dirty="0"/>
              <a:t>tiene infinitos elementos se dice que el conjunto es </a:t>
            </a:r>
            <a:r>
              <a:rPr lang="es-MX" b="1" i="1" dirty="0"/>
              <a:t>infinito.</a:t>
            </a:r>
            <a:endParaRPr lang="es-MX" dirty="0"/>
          </a:p>
        </p:txBody>
      </p:sp>
      <p:sp>
        <p:nvSpPr>
          <p:cNvPr id="3" name="2 Rectángulo"/>
          <p:cNvSpPr/>
          <p:nvPr/>
        </p:nvSpPr>
        <p:spPr>
          <a:xfrm>
            <a:off x="1541830" y="620688"/>
            <a:ext cx="549381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CARDINALIDAD</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3 CuadroTexto"/>
          <p:cNvSpPr txBox="1"/>
          <p:nvPr/>
        </p:nvSpPr>
        <p:spPr>
          <a:xfrm>
            <a:off x="721962" y="3284984"/>
            <a:ext cx="7128792" cy="646331"/>
          </a:xfrm>
          <a:prstGeom prst="rect">
            <a:avLst/>
          </a:prstGeom>
          <a:noFill/>
        </p:spPr>
        <p:txBody>
          <a:bodyPr wrap="square" rtlCol="0">
            <a:spAutoFit/>
          </a:bodyPr>
          <a:lstStyle/>
          <a:p>
            <a:pPr algn="just"/>
            <a:r>
              <a:rPr lang="es-MX" dirty="0" smtClean="0"/>
              <a:t>Otra forma de representarlo es utilizando una doble barra sobre el nombre </a:t>
            </a:r>
            <a:r>
              <a:rPr lang="es-MX" dirty="0"/>
              <a:t>d</a:t>
            </a:r>
            <a:r>
              <a:rPr lang="es-MX" dirty="0" smtClean="0"/>
              <a:t>el conjunto</a:t>
            </a:r>
            <a:endParaRPr lang="es-MX" dirty="0"/>
          </a:p>
        </p:txBody>
      </p:sp>
      <p:sp>
        <p:nvSpPr>
          <p:cNvPr id="5" name="4 Rectángulo"/>
          <p:cNvSpPr/>
          <p:nvPr/>
        </p:nvSpPr>
        <p:spPr>
          <a:xfrm>
            <a:off x="721962" y="4077072"/>
            <a:ext cx="1701107" cy="523220"/>
          </a:xfrm>
          <a:prstGeom prst="rect">
            <a:avLst/>
          </a:prstGeom>
          <a:noFill/>
        </p:spPr>
        <p:txBody>
          <a:bodyPr wrap="none" lIns="91440" tIns="45720" rIns="91440" bIns="45720">
            <a:spAutoFit/>
          </a:bodyPr>
          <a:lstStyle/>
          <a:p>
            <a:pPr algn="ct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Ejemplo:</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CuadroTexto"/>
          <p:cNvSpPr txBox="1"/>
          <p:nvPr/>
        </p:nvSpPr>
        <p:spPr>
          <a:xfrm>
            <a:off x="721962" y="4797152"/>
            <a:ext cx="7091831" cy="369332"/>
          </a:xfrm>
          <a:prstGeom prst="rect">
            <a:avLst/>
          </a:prstGeom>
          <a:noFill/>
        </p:spPr>
        <p:txBody>
          <a:bodyPr wrap="square" rtlCol="0">
            <a:spAutoFit/>
          </a:bodyPr>
          <a:lstStyle/>
          <a:p>
            <a:r>
              <a:rPr lang="es-MX" dirty="0" smtClean="0"/>
              <a:t>Sea A el conjunto de los primeros seis números primos.</a:t>
            </a:r>
            <a:endParaRPr lang="es-MX" dirty="0"/>
          </a:p>
        </p:txBody>
      </p:sp>
      <mc:AlternateContent xmlns:mc="http://schemas.openxmlformats.org/markup-compatibility/2006" xmlns:a14="http://schemas.microsoft.com/office/drawing/2010/main">
        <mc:Choice Requires="a14">
          <p:sp>
            <p:nvSpPr>
              <p:cNvPr id="7" name="6 CuadroTexto"/>
              <p:cNvSpPr txBox="1"/>
              <p:nvPr/>
            </p:nvSpPr>
            <p:spPr>
              <a:xfrm>
                <a:off x="1331640" y="5665075"/>
                <a:ext cx="6806100" cy="948273"/>
              </a:xfrm>
              <a:prstGeom prst="rect">
                <a:avLst/>
              </a:prstGeom>
              <a:noFill/>
            </p:spPr>
            <p:txBody>
              <a:bodyPr wrap="square" rtlCol="0">
                <a:spAutoFit/>
              </a:bodyPr>
              <a:lstStyle/>
              <a:p>
                <a:r>
                  <a:rPr lang="es-MX" dirty="0" smtClean="0"/>
                  <a:t>A = {2, 3, 7, 5, 7, 11}		</a:t>
                </a:r>
                <a14:m>
                  <m:oMath xmlns:m="http://schemas.openxmlformats.org/officeDocument/2006/math">
                    <m:acc>
                      <m:accPr>
                        <m:chr m:val="̿"/>
                        <m:ctrlPr>
                          <a:rPr lang="es-MX" i="1" smtClean="0">
                            <a:latin typeface="Cambria Math"/>
                          </a:rPr>
                        </m:ctrlPr>
                      </m:accPr>
                      <m:e>
                        <m:r>
                          <a:rPr lang="es-MX" b="0" i="1" smtClean="0">
                            <a:latin typeface="Cambria Math"/>
                          </a:rPr>
                          <m:t>𝐴</m:t>
                        </m:r>
                      </m:e>
                    </m:acc>
                  </m:oMath>
                </a14:m>
                <a:r>
                  <a:rPr lang="es-MX" dirty="0" smtClean="0"/>
                  <a:t> = 6</a:t>
                </a:r>
              </a:p>
              <a:p>
                <a:r>
                  <a:rPr lang="es-MX" dirty="0"/>
                  <a:t>	</a:t>
                </a:r>
                <a:r>
                  <a:rPr lang="es-MX" dirty="0" smtClean="0"/>
                  <a:t>			</a:t>
                </a:r>
              </a:p>
              <a:p>
                <a:r>
                  <a:rPr lang="es-MX" dirty="0"/>
                  <a:t>	</a:t>
                </a:r>
                <a:r>
                  <a:rPr lang="es-MX" dirty="0" smtClean="0"/>
                  <a:t>			n(A) = 6</a:t>
                </a:r>
                <a:endParaRPr lang="es-MX" dirty="0"/>
              </a:p>
            </p:txBody>
          </p:sp>
        </mc:Choice>
        <mc:Fallback xmlns="">
          <p:sp>
            <p:nvSpPr>
              <p:cNvPr id="7" name="6 CuadroTexto"/>
              <p:cNvSpPr txBox="1">
                <a:spLocks noRot="1" noChangeAspect="1" noMove="1" noResize="1" noEditPoints="1" noAdjustHandles="1" noChangeArrowheads="1" noChangeShapeType="1" noTextEdit="1"/>
              </p:cNvSpPr>
              <p:nvPr/>
            </p:nvSpPr>
            <p:spPr>
              <a:xfrm>
                <a:off x="1331640" y="5665075"/>
                <a:ext cx="6806100" cy="948273"/>
              </a:xfrm>
              <a:prstGeom prst="rect">
                <a:avLst/>
              </a:prstGeom>
              <a:blipFill rotWithShape="1">
                <a:blip r:embed="rId2"/>
                <a:stretch>
                  <a:fillRect l="-716" t="-3846" b="-9615"/>
                </a:stretch>
              </a:blipFill>
            </p:spPr>
            <p:txBody>
              <a:bodyPr/>
              <a:lstStyle/>
              <a:p>
                <a:r>
                  <a:rPr lang="es-MX">
                    <a:noFill/>
                  </a:rPr>
                  <a:t> </a:t>
                </a:r>
              </a:p>
            </p:txBody>
          </p:sp>
        </mc:Fallback>
      </mc:AlternateContent>
    </p:spTree>
    <p:extLst>
      <p:ext uri="{BB962C8B-B14F-4D97-AF65-F5344CB8AC3E}">
        <p14:creationId xmlns:p14="http://schemas.microsoft.com/office/powerpoint/2010/main" val="17517986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2 Marcador de pie de página"/>
          <p:cNvSpPr>
            <a:spLocks noGrp="1"/>
          </p:cNvSpPr>
          <p:nvPr>
            <p:ph type="ftr" sz="quarter" idx="11"/>
          </p:nvPr>
        </p:nvSpPr>
        <p:spPr/>
        <p:txBody>
          <a:bodyPr/>
          <a:lstStyle/>
          <a:p>
            <a:r>
              <a:rPr lang="es-ES"/>
              <a:t>Conjuntos y Subconjuntos</a:t>
            </a:r>
          </a:p>
        </p:txBody>
      </p:sp>
      <p:sp>
        <p:nvSpPr>
          <p:cNvPr id="33" name="3 Marcador de número de diapositiva"/>
          <p:cNvSpPr>
            <a:spLocks noGrp="1"/>
          </p:cNvSpPr>
          <p:nvPr>
            <p:ph type="sldNum" sz="quarter" idx="12"/>
          </p:nvPr>
        </p:nvSpPr>
        <p:spPr/>
        <p:txBody>
          <a:bodyPr/>
          <a:lstStyle/>
          <a:p>
            <a:fld id="{B310091A-CE5A-4FB4-842E-FC4104221DA7}" type="slidenum">
              <a:rPr lang="es-ES"/>
              <a:pPr/>
              <a:t>8</a:t>
            </a:fld>
            <a:endParaRPr lang="es-ES"/>
          </a:p>
        </p:txBody>
      </p:sp>
      <p:sp>
        <p:nvSpPr>
          <p:cNvPr id="48131" name="WordArt 3"/>
          <p:cNvSpPr>
            <a:spLocks noChangeArrowheads="1" noChangeShapeType="1" noTextEdit="1"/>
          </p:cNvSpPr>
          <p:nvPr/>
        </p:nvSpPr>
        <p:spPr bwMode="auto">
          <a:xfrm>
            <a:off x="2536825" y="836613"/>
            <a:ext cx="4267200" cy="4191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3600" b="1" kern="10"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a:rPr>
              <a:t>FORMAS DE EXPRESAR UN CONJUNTO:</a:t>
            </a:r>
          </a:p>
        </p:txBody>
      </p:sp>
      <p:sp>
        <p:nvSpPr>
          <p:cNvPr id="48132" name="Text Box 4"/>
          <p:cNvSpPr txBox="1">
            <a:spLocks noChangeArrowheads="1"/>
          </p:cNvSpPr>
          <p:nvPr/>
        </p:nvSpPr>
        <p:spPr bwMode="auto">
          <a:xfrm>
            <a:off x="381000" y="1989138"/>
            <a:ext cx="74676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VE" sz="1600">
                <a:latin typeface="Arial" charset="0"/>
              </a:rPr>
              <a:t>	</a:t>
            </a:r>
            <a:r>
              <a:rPr lang="es-VE" sz="1600" b="1">
                <a:latin typeface="Arial" charset="0"/>
              </a:rPr>
              <a:t>POR EXTENSIÓN</a:t>
            </a:r>
            <a:r>
              <a:rPr lang="es-VE" sz="1600">
                <a:latin typeface="Arial" charset="0"/>
              </a:rPr>
              <a:t>: para determinar un conjunto por extensión se citan o escriben todos y cada uno de sus elementos, separándolos por comas y encerrándolos entre dos llaves. Por ejemplo, el conjunto de las vocales será:</a:t>
            </a:r>
          </a:p>
          <a:p>
            <a:pPr algn="ctr">
              <a:spcBef>
                <a:spcPct val="50000"/>
              </a:spcBef>
            </a:pPr>
            <a:r>
              <a:rPr lang="es-VE" sz="1600">
                <a:latin typeface="Arial" charset="0"/>
              </a:rPr>
              <a:t>A={a,e,i,o,u}</a:t>
            </a:r>
          </a:p>
          <a:p>
            <a:pPr algn="ctr">
              <a:spcBef>
                <a:spcPct val="50000"/>
              </a:spcBef>
            </a:pPr>
            <a:endParaRPr lang="es-VE" sz="1600">
              <a:latin typeface="Arial" charset="0"/>
            </a:endParaRPr>
          </a:p>
          <a:p>
            <a:pPr algn="just">
              <a:spcBef>
                <a:spcPct val="50000"/>
              </a:spcBef>
            </a:pPr>
            <a:r>
              <a:rPr lang="es-VE" sz="1600">
                <a:latin typeface="Arial" charset="0"/>
              </a:rPr>
              <a:t>	</a:t>
            </a:r>
            <a:r>
              <a:rPr lang="es-VE" sz="1600" b="1">
                <a:latin typeface="Arial" charset="0"/>
              </a:rPr>
              <a:t>POR COMPRENSIÓN</a:t>
            </a:r>
            <a:r>
              <a:rPr lang="es-VE" sz="1600">
                <a:latin typeface="Arial" charset="0"/>
              </a:rPr>
              <a:t>: para determinar un conjunto por comprensión se indican todas las propiedades comunes a los elementos del conjunto, de forma que todo elemento que este en el conjunto posee dichas propiedades y todo elemento que posee esas propiedades esta en el conjunto. El mismo ejemplo anterior escrito por comprensión sería:</a:t>
            </a:r>
          </a:p>
          <a:p>
            <a:pPr algn="ctr">
              <a:spcBef>
                <a:spcPct val="50000"/>
              </a:spcBef>
            </a:pPr>
            <a:r>
              <a:rPr lang="es-VE" sz="1600">
                <a:latin typeface="Arial" charset="0"/>
              </a:rPr>
              <a:t>A={vocales}</a:t>
            </a:r>
            <a:endParaRPr lang="es-ES" sz="1600">
              <a:latin typeface="Arial" charset="0"/>
            </a:endParaRPr>
          </a:p>
        </p:txBody>
      </p:sp>
      <p:sp>
        <p:nvSpPr>
          <p:cNvPr id="48133" name="AutoShape 5">
            <a:hlinkClick r:id="" action="ppaction://hlinkshowjump?jump=previousslide" highlightClick="1"/>
          </p:cNvPr>
          <p:cNvSpPr>
            <a:spLocks noChangeArrowheads="1"/>
          </p:cNvSpPr>
          <p:nvPr/>
        </p:nvSpPr>
        <p:spPr bwMode="auto">
          <a:xfrm>
            <a:off x="6629400" y="6019800"/>
            <a:ext cx="533400" cy="457200"/>
          </a:xfrm>
          <a:prstGeom prst="actionButtonBackPrevious">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8135" name="AutoShape 7">
            <a:hlinkClick r:id="" action="ppaction://hlinkshowjump?jump=nextslide" highlightClick="1"/>
          </p:cNvPr>
          <p:cNvSpPr>
            <a:spLocks noChangeArrowheads="1"/>
          </p:cNvSpPr>
          <p:nvPr/>
        </p:nvSpPr>
        <p:spPr bwMode="auto">
          <a:xfrm>
            <a:off x="7391400" y="6019800"/>
            <a:ext cx="533400" cy="457200"/>
          </a:xfrm>
          <a:prstGeom prst="actionButtonForwardNex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8180" name="Oval 52"/>
          <p:cNvSpPr>
            <a:spLocks noChangeArrowheads="1"/>
          </p:cNvSpPr>
          <p:nvPr/>
        </p:nvSpPr>
        <p:spPr bwMode="auto">
          <a:xfrm>
            <a:off x="395288" y="476250"/>
            <a:ext cx="1800225" cy="865188"/>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8181" name="Oval 53"/>
          <p:cNvSpPr>
            <a:spLocks noChangeArrowheads="1"/>
          </p:cNvSpPr>
          <p:nvPr/>
        </p:nvSpPr>
        <p:spPr bwMode="auto">
          <a:xfrm>
            <a:off x="684213" y="765175"/>
            <a:ext cx="1223962" cy="576263"/>
          </a:xfrm>
          <a:prstGeom prst="ellipse">
            <a:avLst/>
          </a:prstGeom>
          <a:solidFill>
            <a:srgbClr val="FFFF99"/>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8182" name="Text Box 54"/>
          <p:cNvSpPr txBox="1">
            <a:spLocks noChangeArrowheads="1"/>
          </p:cNvSpPr>
          <p:nvPr/>
        </p:nvSpPr>
        <p:spPr bwMode="auto">
          <a:xfrm>
            <a:off x="1042988" y="404813"/>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A</a:t>
            </a:r>
          </a:p>
        </p:txBody>
      </p:sp>
      <p:sp>
        <p:nvSpPr>
          <p:cNvPr id="48183" name="Text Box 55"/>
          <p:cNvSpPr txBox="1">
            <a:spLocks noChangeArrowheads="1"/>
          </p:cNvSpPr>
          <p:nvPr/>
        </p:nvSpPr>
        <p:spPr bwMode="auto">
          <a:xfrm>
            <a:off x="1258888" y="811213"/>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C</a:t>
            </a:r>
          </a:p>
        </p:txBody>
      </p:sp>
      <mc:AlternateContent xmlns:mc="http://schemas.openxmlformats.org/markup-compatibility/2006" xmlns:a14="http://schemas.microsoft.com/office/drawing/2010/main">
        <mc:Choice Requires="a14">
          <p:sp>
            <p:nvSpPr>
              <p:cNvPr id="2" name="1 CuadroTexto"/>
              <p:cNvSpPr txBox="1"/>
              <p:nvPr/>
            </p:nvSpPr>
            <p:spPr>
              <a:xfrm>
                <a:off x="2536825" y="5650468"/>
                <a:ext cx="3600499" cy="369332"/>
              </a:xfrm>
              <a:prstGeom prst="rect">
                <a:avLst/>
              </a:prstGeom>
              <a:noFill/>
            </p:spPr>
            <p:txBody>
              <a:bodyPr wrap="square" rtlCol="0">
                <a:spAutoFit/>
              </a:bodyPr>
              <a:lstStyle/>
              <a:p>
                <a:pPr algn="ctr"/>
                <a:r>
                  <a:rPr lang="es-MX" dirty="0" smtClean="0"/>
                  <a:t>A = { x/ x </a:t>
                </a:r>
                <a14:m>
                  <m:oMath xmlns:m="http://schemas.openxmlformats.org/officeDocument/2006/math">
                    <m:r>
                      <a:rPr lang="es-MX" i="1" smtClean="0">
                        <a:latin typeface="Cambria Math"/>
                        <a:ea typeface="Cambria Math"/>
                      </a:rPr>
                      <m:t>∈</m:t>
                    </m:r>
                    <m:r>
                      <a:rPr lang="es-MX" b="0" i="1" smtClean="0">
                        <a:latin typeface="Cambria Math"/>
                        <a:ea typeface="Cambria Math"/>
                      </a:rPr>
                      <m:t> </m:t>
                    </m:r>
                  </m:oMath>
                </a14:m>
                <a:r>
                  <a:rPr lang="es-MX" dirty="0" smtClean="0"/>
                  <a:t>0 </a:t>
                </a:r>
                <a:r>
                  <a:rPr lang="es-MX" u="sng" dirty="0" smtClean="0"/>
                  <a:t>&lt; </a:t>
                </a:r>
                <a:r>
                  <a:rPr lang="es-MX" dirty="0" smtClean="0"/>
                  <a:t> x </a:t>
                </a:r>
                <a:r>
                  <a:rPr lang="es-MX" u="sng" dirty="0" smtClean="0"/>
                  <a:t>&lt;</a:t>
                </a:r>
                <a:r>
                  <a:rPr lang="es-MX" dirty="0" smtClean="0"/>
                  <a:t> 10 }</a:t>
                </a:r>
                <a:endParaRPr lang="es-MX" u="sng" dirty="0"/>
              </a:p>
            </p:txBody>
          </p:sp>
        </mc:Choice>
        <mc:Fallback xmlns="">
          <p:sp>
            <p:nvSpPr>
              <p:cNvPr id="2" name="1 CuadroTexto"/>
              <p:cNvSpPr txBox="1">
                <a:spLocks noRot="1" noChangeAspect="1" noMove="1" noResize="1" noEditPoints="1" noAdjustHandles="1" noChangeArrowheads="1" noChangeShapeType="1" noTextEdit="1"/>
              </p:cNvSpPr>
              <p:nvPr/>
            </p:nvSpPr>
            <p:spPr>
              <a:xfrm>
                <a:off x="2536825" y="5650468"/>
                <a:ext cx="3600499" cy="369332"/>
              </a:xfrm>
              <a:prstGeom prst="rect">
                <a:avLst/>
              </a:prstGeom>
              <a:blipFill rotWithShape="1">
                <a:blip r:embed="rId2"/>
                <a:stretch>
                  <a:fillRect t="-8197" b="-24590"/>
                </a:stretch>
              </a:blipFill>
            </p:spPr>
            <p:txBody>
              <a:bodyPr/>
              <a:lstStyle/>
              <a:p>
                <a:r>
                  <a:rPr lang="es-MX">
                    <a:noFill/>
                  </a:rPr>
                  <a:t> </a:t>
                </a:r>
              </a:p>
            </p:txBody>
          </p:sp>
        </mc:Fallback>
      </mc:AlternateContent>
    </p:spTree>
    <p:extLst>
      <p:ext uri="{BB962C8B-B14F-4D97-AF65-F5344CB8AC3E}">
        <p14:creationId xmlns:p14="http://schemas.microsoft.com/office/powerpoint/2010/main" val="3535549372"/>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30485"/>
            <a:ext cx="8544903"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Características  de los conjuntos</a:t>
            </a:r>
            <a:endParaRPr lang="es-E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Rectángulo"/>
          <p:cNvSpPr/>
          <p:nvPr/>
        </p:nvSpPr>
        <p:spPr>
          <a:xfrm>
            <a:off x="395536" y="1114183"/>
            <a:ext cx="2749471" cy="646331"/>
          </a:xfrm>
          <a:prstGeom prst="rect">
            <a:avLst/>
          </a:prstGeom>
          <a:noFill/>
        </p:spPr>
        <p:txBody>
          <a:bodyPr wrap="none" lIns="91440" tIns="45720" rIns="91440" bIns="45720">
            <a:spAutoFit/>
          </a:bodyPr>
          <a:lstStyle/>
          <a:p>
            <a:pPr algn="ctr"/>
            <a:r>
              <a:rPr lang="es-ES"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 Inclusión</a:t>
            </a:r>
            <a:endParaRPr lang="es-E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4" name="3 Rectángulo"/>
          <p:cNvSpPr/>
          <p:nvPr/>
        </p:nvSpPr>
        <p:spPr>
          <a:xfrm>
            <a:off x="827584" y="1843483"/>
            <a:ext cx="4392488" cy="1477328"/>
          </a:xfrm>
          <a:prstGeom prst="rect">
            <a:avLst/>
          </a:prstGeom>
        </p:spPr>
        <p:txBody>
          <a:bodyPr wrap="square">
            <a:spAutoFit/>
          </a:bodyPr>
          <a:lstStyle/>
          <a:p>
            <a:pPr algn="just"/>
            <a:r>
              <a:rPr lang="es-MX" dirty="0" smtClean="0"/>
              <a:t>Un conjunto </a:t>
            </a:r>
            <a:r>
              <a:rPr lang="es-MX" i="1" dirty="0"/>
              <a:t>B </a:t>
            </a:r>
            <a:r>
              <a:rPr lang="es-MX" dirty="0"/>
              <a:t>está </a:t>
            </a:r>
            <a:r>
              <a:rPr lang="es-MX" b="1" i="1" dirty="0"/>
              <a:t>incluido </a:t>
            </a:r>
            <a:r>
              <a:rPr lang="es-MX" dirty="0"/>
              <a:t>en un conjunto </a:t>
            </a:r>
            <a:r>
              <a:rPr lang="es-MX" i="1" dirty="0"/>
              <a:t>A </a:t>
            </a:r>
            <a:r>
              <a:rPr lang="es-MX" dirty="0"/>
              <a:t>si todos los elementos de </a:t>
            </a:r>
            <a:r>
              <a:rPr lang="es-MX" i="1" dirty="0"/>
              <a:t>B </a:t>
            </a:r>
            <a:r>
              <a:rPr lang="es-MX" dirty="0" smtClean="0"/>
              <a:t>también pertenecen </a:t>
            </a:r>
            <a:r>
              <a:rPr lang="es-MX" dirty="0"/>
              <a:t>a </a:t>
            </a:r>
            <a:r>
              <a:rPr lang="es-MX" i="1" dirty="0" err="1"/>
              <a:t>A</a:t>
            </a:r>
            <a:r>
              <a:rPr lang="es-MX" dirty="0"/>
              <a:t>. Se dice entonces que </a:t>
            </a:r>
            <a:r>
              <a:rPr lang="es-MX" i="1" dirty="0"/>
              <a:t>B </a:t>
            </a:r>
            <a:r>
              <a:rPr lang="es-MX" dirty="0"/>
              <a:t>es un </a:t>
            </a:r>
            <a:r>
              <a:rPr lang="es-MX" b="1" i="1" dirty="0" smtClean="0"/>
              <a:t>subconjunto </a:t>
            </a:r>
            <a:r>
              <a:rPr lang="es-MX" dirty="0"/>
              <a:t>de </a:t>
            </a:r>
            <a:r>
              <a:rPr lang="es-MX" i="1" dirty="0"/>
              <a:t>A</a:t>
            </a:r>
            <a:r>
              <a:rPr lang="es-MX" dirty="0"/>
              <a:t>. Se escribe </a:t>
            </a:r>
            <a:r>
              <a:rPr lang="es-MX" i="1" dirty="0"/>
              <a:t>B </a:t>
            </a:r>
            <a:r>
              <a:rPr lang="es-MX" i="1" u="sng" dirty="0" smtClean="0"/>
              <a:t>C</a:t>
            </a:r>
            <a:r>
              <a:rPr lang="es-MX" i="1" dirty="0" smtClean="0"/>
              <a:t> A.</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443" y="1658877"/>
            <a:ext cx="2003215" cy="184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04098" y="3861048"/>
            <a:ext cx="4083169" cy="646331"/>
          </a:xfrm>
          <a:prstGeom prst="rect">
            <a:avLst/>
          </a:prstGeom>
          <a:noFill/>
        </p:spPr>
        <p:txBody>
          <a:bodyPr wrap="none" lIns="91440" tIns="45720" rIns="91440" bIns="45720">
            <a:spAutoFit/>
          </a:bodyPr>
          <a:lstStyle/>
          <a:p>
            <a:pPr algn="ctr"/>
            <a:r>
              <a:rPr lang="es-E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a:t>
            </a:r>
            <a:r>
              <a:rPr lang="es-ES"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Conjunto vacío</a:t>
            </a:r>
            <a:endParaRPr lang="es-E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5" name="4 Rectángulo"/>
          <p:cNvSpPr/>
          <p:nvPr/>
        </p:nvSpPr>
        <p:spPr>
          <a:xfrm>
            <a:off x="1619672" y="4778841"/>
            <a:ext cx="6552728" cy="707886"/>
          </a:xfrm>
          <a:prstGeom prst="rect">
            <a:avLst/>
          </a:prstGeom>
        </p:spPr>
        <p:txBody>
          <a:bodyPr wrap="square">
            <a:spAutoFit/>
          </a:bodyPr>
          <a:lstStyle/>
          <a:p>
            <a:r>
              <a:rPr lang="es-MX" sz="2000" dirty="0"/>
              <a:t>Es el que carece de elementos. Se escribe Ø. Se le considera incluido en cualquier conjunto: Ø </a:t>
            </a:r>
            <a:r>
              <a:rPr lang="es-MX" sz="2000" i="1" u="sng" dirty="0" smtClean="0"/>
              <a:t>C</a:t>
            </a:r>
            <a:r>
              <a:rPr lang="es-MX" sz="2000" dirty="0" smtClean="0"/>
              <a:t> </a:t>
            </a:r>
            <a:r>
              <a:rPr lang="es-MX" sz="2000" i="1" dirty="0"/>
              <a:t>A</a:t>
            </a:r>
            <a:endParaRPr lang="es-MX" sz="2000" dirty="0"/>
          </a:p>
        </p:txBody>
      </p:sp>
      <p:sp>
        <p:nvSpPr>
          <p:cNvPr id="7" name="6 CuadroTexto"/>
          <p:cNvSpPr txBox="1"/>
          <p:nvPr/>
        </p:nvSpPr>
        <p:spPr>
          <a:xfrm>
            <a:off x="3699073" y="5903742"/>
            <a:ext cx="1643459" cy="523220"/>
          </a:xfrm>
          <a:prstGeom prst="rect">
            <a:avLst/>
          </a:prstGeom>
          <a:noFill/>
        </p:spPr>
        <p:txBody>
          <a:bodyPr wrap="square" rtlCol="0">
            <a:spAutoFit/>
          </a:bodyPr>
          <a:lstStyle/>
          <a:p>
            <a:pPr algn="ctr"/>
            <a:r>
              <a:rPr lang="es-MX" sz="2800" dirty="0" smtClean="0"/>
              <a:t>A = { ø }</a:t>
            </a:r>
            <a:endParaRPr lang="es-MX" sz="2800" dirty="0"/>
          </a:p>
        </p:txBody>
      </p:sp>
    </p:spTree>
    <p:extLst>
      <p:ext uri="{BB962C8B-B14F-4D97-AF65-F5344CB8AC3E}">
        <p14:creationId xmlns:p14="http://schemas.microsoft.com/office/powerpoint/2010/main" val="3757302915"/>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bambu">
  <a:themeElements>
    <a:clrScheme name="Bambú 5">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003399"/>
      </a:folHlink>
    </a:clrScheme>
    <a:fontScheme name="Bambú">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ú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ú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ú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ú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Bambú 5">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00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bambu</Template>
  <TotalTime>337</TotalTime>
  <Words>1110</Words>
  <Application>Microsoft Office PowerPoint</Application>
  <PresentationFormat>Presentación en pantalla (4:3)</PresentationFormat>
  <Paragraphs>204</Paragraphs>
  <Slides>25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bambu</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dc:creator>
  <cp:lastModifiedBy>Maestros23</cp:lastModifiedBy>
  <cp:revision>37</cp:revision>
  <dcterms:created xsi:type="dcterms:W3CDTF">2012-09-14T20:40:48Z</dcterms:created>
  <dcterms:modified xsi:type="dcterms:W3CDTF">2013-01-14T17:33:54Z</dcterms:modified>
</cp:coreProperties>
</file>